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61" r:id="rId5"/>
    <p:sldId id="260" r:id="rId6"/>
    <p:sldId id="262" r:id="rId7"/>
    <p:sldId id="259" r:id="rId8"/>
    <p:sldId id="263" r:id="rId9"/>
    <p:sldId id="300" r:id="rId10"/>
    <p:sldId id="302" r:id="rId11"/>
    <p:sldId id="297" r:id="rId12"/>
    <p:sldId id="298" r:id="rId13"/>
    <p:sldId id="264" r:id="rId14"/>
    <p:sldId id="265" r:id="rId15"/>
    <p:sldId id="269" r:id="rId16"/>
    <p:sldId id="266" r:id="rId17"/>
    <p:sldId id="303" r:id="rId18"/>
    <p:sldId id="290" r:id="rId19"/>
    <p:sldId id="267" r:id="rId20"/>
    <p:sldId id="271" r:id="rId21"/>
    <p:sldId id="294" r:id="rId22"/>
    <p:sldId id="272" r:id="rId23"/>
    <p:sldId id="299" r:id="rId24"/>
    <p:sldId id="274" r:id="rId25"/>
    <p:sldId id="287" r:id="rId26"/>
    <p:sldId id="295" r:id="rId27"/>
    <p:sldId id="273" r:id="rId28"/>
    <p:sldId id="275" r:id="rId29"/>
    <p:sldId id="276" r:id="rId30"/>
    <p:sldId id="278" r:id="rId31"/>
    <p:sldId id="279" r:id="rId32"/>
    <p:sldId id="280" r:id="rId33"/>
    <p:sldId id="277" r:id="rId34"/>
    <p:sldId id="281" r:id="rId35"/>
    <p:sldId id="288" r:id="rId36"/>
    <p:sldId id="285" r:id="rId37"/>
    <p:sldId id="301" r:id="rId38"/>
    <p:sldId id="283" r:id="rId39"/>
    <p:sldId id="289" r:id="rId40"/>
    <p:sldId id="284" r:id="rId41"/>
    <p:sldId id="282" r:id="rId42"/>
    <p:sldId id="293" r:id="rId43"/>
    <p:sldId id="29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Office [7]" lastIdx="1" clrIdx="6">
    <p:extLst/>
  </p:cmAuthor>
  <p:cmAuthor id="1" name="Microsoft Office 用户" initials="Office" lastIdx="1" clrIdx="0">
    <p:extLst/>
  </p:cmAuthor>
  <p:cmAuthor id="8" name="Microsoft Office 用户" initials="Office [8]" lastIdx="1" clrIdx="7">
    <p:extLst/>
  </p:cmAuthor>
  <p:cmAuthor id="2" name="Microsoft Office 用户" initials="Office [2]" lastIdx="1" clrIdx="1">
    <p:extLst/>
  </p:cmAuthor>
  <p:cmAuthor id="9" name="Microsoft Office 用户" initials="Office [9]" lastIdx="1" clrIdx="8">
    <p:extLst/>
  </p:cmAuthor>
  <p:cmAuthor id="3" name="Microsoft Office 用户" initials="Office [3]" lastIdx="1" clrIdx="2">
    <p:extLst/>
  </p:cmAuthor>
  <p:cmAuthor id="4" name="Microsoft Office 用户" initials="Office [4]" lastIdx="1" clrIdx="3">
    <p:extLst/>
  </p:cmAuthor>
  <p:cmAuthor id="5" name="Microsoft Office 用户" initials="Office [5]" lastIdx="1" clrIdx="4">
    <p:extLst/>
  </p:cmAuthor>
  <p:cmAuthor id="6" name="Microsoft Office 用户" initials="Office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p:restoredTop sz="86445"/>
  </p:normalViewPr>
  <p:slideViewPr>
    <p:cSldViewPr snapToGrid="0" snapToObjects="1">
      <p:cViewPr>
        <p:scale>
          <a:sx n="112" d="100"/>
          <a:sy n="112" d="100"/>
        </p:scale>
        <p:origin x="208" y="-640"/>
      </p:cViewPr>
      <p:guideLst/>
    </p:cSldViewPr>
  </p:slideViewPr>
  <p:outlineViewPr>
    <p:cViewPr>
      <p:scale>
        <a:sx n="33" d="100"/>
        <a:sy n="33" d="100"/>
      </p:scale>
      <p:origin x="0" y="-6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0-14T22:22:41.413" idx="1">
    <p:pos x="10" y="10"/>
    <p:text>此处可以使用Demo进行演示</p:text>
    <p:extLst>
      <p:ext uri="{C676402C-5697-4E1C-873F-D02D1690AC5C}">
        <p15:threadingInfo xmlns:p15="http://schemas.microsoft.com/office/powerpoint/2012/main" timeZoneBias="-480"/>
      </p:ext>
    </p:extLst>
  </p:cm>
  <p:cm authorId="8" dt="2018-10-15T11:31:06.681" idx="1">
    <p:pos x="146" y="146"/>
    <p:text>突出神经网络的牛逼，进而引出神经网络基础的介绍</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01EED-B397-F640-85D6-DACA23F5EFD3}" type="datetimeFigureOut">
              <a:rPr kumimoji="1" lang="zh-CN" altLang="en-US" smtClean="0"/>
              <a:t>2018/11/1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A187C-2072-BD41-87FA-E899084B9262}" type="slidenum">
              <a:rPr kumimoji="1" lang="zh-CN" altLang="en-US" smtClean="0"/>
              <a:t>‹#›</a:t>
            </a:fld>
            <a:endParaRPr kumimoji="1" lang="zh-CN" altLang="en-US"/>
          </a:p>
        </p:txBody>
      </p:sp>
    </p:spTree>
    <p:extLst>
      <p:ext uri="{BB962C8B-B14F-4D97-AF65-F5344CB8AC3E}">
        <p14:creationId xmlns:p14="http://schemas.microsoft.com/office/powerpoint/2010/main" val="78379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a:t>
            </a:fld>
            <a:endParaRPr kumimoji="1" lang="zh-CN" altLang="en-US"/>
          </a:p>
        </p:txBody>
      </p:sp>
    </p:spTree>
    <p:extLst>
      <p:ext uri="{BB962C8B-B14F-4D97-AF65-F5344CB8AC3E}">
        <p14:creationId xmlns:p14="http://schemas.microsoft.com/office/powerpoint/2010/main" val="734733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先看下</a:t>
            </a:r>
            <a:r>
              <a:rPr kumimoji="1" lang="en-US" altLang="zh-CN" dirty="0" smtClean="0"/>
              <a:t>demo</a:t>
            </a:r>
            <a:r>
              <a:rPr kumimoji="1" lang="zh-CN" altLang="en-US" dirty="0" smtClean="0"/>
              <a:t>水一下，前面两个是对于三次方程的回归，可以看到，神经网络的效果稍为差了一点，这里是因为讲解需要，我把该神经网络的结构调整的比较简单，用复杂一点的结构一定能取得更好的效果。再来看下当方程发生改变的时候，在两者都不进行修改的情况下，可以看出，神经网络明显胜出。</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10</a:t>
            </a:fld>
            <a:endParaRPr kumimoji="1" lang="zh-CN" altLang="en-US"/>
          </a:p>
        </p:txBody>
      </p:sp>
    </p:spTree>
    <p:extLst>
      <p:ext uri="{BB962C8B-B14F-4D97-AF65-F5344CB8AC3E}">
        <p14:creationId xmlns:p14="http://schemas.microsoft.com/office/powerpoint/2010/main" val="98012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好，那么神经网络到底是什么？可以看看这段定义，大致就是说：</a:t>
            </a:r>
            <a:endParaRPr kumimoji="1" lang="en-US" altLang="zh-CN" dirty="0" smtClean="0"/>
          </a:p>
          <a:p>
            <a:r>
              <a:rPr kumimoji="1" lang="zh-CN" altLang="en-US" dirty="0" smtClean="0"/>
              <a:t>灵感来自大脑神经元的结构、不是一个算法而是一个系统、这个系统不需要特定的编程任务，它会从实例中自己学习一些特征来帮助自己完成任务</a:t>
            </a:r>
            <a:endParaRPr kumimoji="1" lang="en-US" altLang="zh-CN" dirty="0" smtClean="0"/>
          </a:p>
          <a:p>
            <a:r>
              <a:rPr kumimoji="1" lang="zh-CN" altLang="en-US" dirty="0" smtClean="0"/>
              <a:t>那么，说了这么多，这段话最重要的是什么呢？嗯。。。。其实就是这个名词以及它的英文，定义重要，但是干巴巴的，不容易理解，后续我会通过实例给大家讲解，所以这里只要记住名词，就好了</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11</a:t>
            </a:fld>
            <a:endParaRPr kumimoji="1" lang="zh-CN" altLang="en-US"/>
          </a:p>
        </p:txBody>
      </p:sp>
    </p:spTree>
    <p:extLst>
      <p:ext uri="{BB962C8B-B14F-4D97-AF65-F5344CB8AC3E}">
        <p14:creationId xmlns:p14="http://schemas.microsoft.com/office/powerpoint/2010/main" val="37852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好，这一页是从刚才英文翻译来的，比较难理解的是第三点，这里简单解释一下：</a:t>
            </a:r>
            <a:endParaRPr kumimoji="1" lang="en-US" altLang="zh-CN" dirty="0" smtClean="0"/>
          </a:p>
          <a:p>
            <a:r>
              <a:rPr kumimoji="1" lang="zh-CN" altLang="en-US" dirty="0" smtClean="0"/>
              <a:t>比如：在识别一张图片。。。</a:t>
            </a:r>
            <a:r>
              <a:rPr kumimoji="1" lang="en-US" altLang="zh-CN" dirty="0" err="1" smtClean="0"/>
              <a:t>balabala</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12</a:t>
            </a:fld>
            <a:endParaRPr kumimoji="1" lang="zh-CN" altLang="en-US"/>
          </a:p>
        </p:txBody>
      </p:sp>
    </p:spTree>
    <p:extLst>
      <p:ext uri="{BB962C8B-B14F-4D97-AF65-F5344CB8AC3E}">
        <p14:creationId xmlns:p14="http://schemas.microsoft.com/office/powerpoint/2010/main" val="15426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什么这么说？因为人所有的细胞结构都是一样的，因为在生长的过程中各司其职，才变成各种各样的功能。但是他们最初结构都是一模一样的细胞。这具体到神经元上，所有的神经元细胞都具有一样的结构，树突作为信号的输入，经过处理后，通过轴突连起来，就组成了人类处理信息的神经系统。</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13</a:t>
            </a:fld>
            <a:endParaRPr kumimoji="1" lang="zh-CN" altLang="en-US"/>
          </a:p>
        </p:txBody>
      </p:sp>
    </p:spTree>
    <p:extLst>
      <p:ext uri="{BB962C8B-B14F-4D97-AF65-F5344CB8AC3E}">
        <p14:creationId xmlns:p14="http://schemas.microsoft.com/office/powerpoint/2010/main" val="1245676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科学家对神经元进行抽象，就变成了这样，这个权重是什么意思呢？就是不同的神经元在处理信息过程中形成的自己独特的一面。</a:t>
            </a:r>
            <a:endParaRPr kumimoji="1" lang="en-US" altLang="zh-CN" dirty="0" smtClean="0"/>
          </a:p>
          <a:p>
            <a:r>
              <a:rPr kumimoji="1" lang="zh-CN" altLang="en-US" dirty="0" smtClean="0"/>
              <a:t>把这个过程从神经元抽象出来，如右图。假设这个神经元是用来识别猫的，经过大量的教学之后，生成独特的</a:t>
            </a:r>
            <a:r>
              <a:rPr kumimoji="1" lang="en-US" altLang="zh-CN" dirty="0" smtClean="0"/>
              <a:t>w</a:t>
            </a:r>
            <a:r>
              <a:rPr kumimoji="1" lang="zh-CN" altLang="en-US" dirty="0" smtClean="0"/>
              <a:t>，当一个图像进来，经过这样的计算，就能够得到这是不是猫的结论</a:t>
            </a:r>
            <a:endParaRPr kumimoji="1" lang="en-US" altLang="zh-CN" dirty="0" smtClean="0"/>
          </a:p>
          <a:p>
            <a:r>
              <a:rPr kumimoji="1" lang="zh-CN" altLang="en-US" dirty="0" smtClean="0"/>
              <a:t>当新的信号来的时候，进行下面这样的计算，得到结果</a:t>
            </a:r>
            <a:r>
              <a:rPr kumimoji="1" lang="en-US" altLang="zh-CN" dirty="0" smtClean="0"/>
              <a:t>y</a:t>
            </a:r>
            <a:r>
              <a:rPr kumimoji="1" lang="zh-CN" altLang="en-US" dirty="0" smtClean="0"/>
              <a:t>，其中激活函数后续会介绍，在这里先不用关注</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14</a:t>
            </a:fld>
            <a:endParaRPr kumimoji="1" lang="zh-CN" altLang="en-US"/>
          </a:p>
        </p:txBody>
      </p:sp>
    </p:spTree>
    <p:extLst>
      <p:ext uri="{BB962C8B-B14F-4D97-AF65-F5344CB8AC3E}">
        <p14:creationId xmlns:p14="http://schemas.microsoft.com/office/powerpoint/2010/main" val="661674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上面是一个神经元的情况，人脑是多个连接的到的结果，对应到模型，就是这样，</a:t>
            </a:r>
            <a:endParaRPr kumimoji="1" lang="en-US" altLang="zh-CN" dirty="0" smtClean="0"/>
          </a:p>
          <a:p>
            <a:r>
              <a:rPr kumimoji="1" lang="zh-CN" altLang="en-US" dirty="0" smtClean="0"/>
              <a:t>其中，依次介绍输入层、隐含层、输出层</a:t>
            </a:r>
            <a:endParaRPr kumimoji="1" lang="en-US" altLang="zh-CN" dirty="0" smtClean="0"/>
          </a:p>
          <a:p>
            <a:r>
              <a:rPr kumimoji="1" lang="zh-CN" altLang="en-US" dirty="0" smtClean="0"/>
              <a:t>了解了神经网络的结构之后，我们回到之前提出的实际问题上来</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15</a:t>
            </a:fld>
            <a:endParaRPr kumimoji="1" lang="zh-CN" altLang="en-US"/>
          </a:p>
        </p:txBody>
      </p:sp>
    </p:spTree>
    <p:extLst>
      <p:ext uri="{BB962C8B-B14F-4D97-AF65-F5344CB8AC3E}">
        <p14:creationId xmlns:p14="http://schemas.microsoft.com/office/powerpoint/2010/main" val="208454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具体到上述回归问题：</a:t>
            </a:r>
            <a:r>
              <a:rPr kumimoji="1" lang="en-US" altLang="zh-CN" dirty="0" smtClean="0"/>
              <a:t/>
            </a:r>
            <a:br>
              <a:rPr kumimoji="1" lang="en-US" altLang="zh-CN" dirty="0" smtClean="0"/>
            </a:br>
            <a:r>
              <a:rPr kumimoji="1" lang="zh-CN" altLang="en-US" dirty="0" smtClean="0"/>
              <a:t>首先，输入层是一层，</a:t>
            </a:r>
            <a:endParaRPr kumimoji="1" lang="en-US" altLang="zh-CN" dirty="0" smtClean="0"/>
          </a:p>
          <a:p>
            <a:r>
              <a:rPr kumimoji="1" lang="zh-CN" altLang="en-US" dirty="0" smtClean="0"/>
              <a:t>输出层也是一层。隐含层我设置为</a:t>
            </a:r>
            <a:r>
              <a:rPr kumimoji="1" lang="en-US" altLang="zh-CN" dirty="0" smtClean="0"/>
              <a:t>4</a:t>
            </a:r>
            <a:r>
              <a:rPr kumimoji="1" lang="zh-CN" altLang="en-US" dirty="0" smtClean="0"/>
              <a:t>个神经元，这在实际的应用中，可以算是相当少的个数了</a:t>
            </a:r>
            <a:endParaRPr kumimoji="1" lang="en-US" altLang="zh-CN" dirty="0" smtClean="0"/>
          </a:p>
          <a:p>
            <a:r>
              <a:rPr kumimoji="1" lang="zh-CN" altLang="en-US" dirty="0" smtClean="0"/>
              <a:t>那么</a:t>
            </a:r>
            <a:r>
              <a:rPr kumimoji="1" lang="en-US" altLang="zh-CN" dirty="0" smtClean="0"/>
              <a:t>1</a:t>
            </a:r>
            <a:r>
              <a:rPr kumimoji="1" lang="zh-CN" altLang="en-US" dirty="0" smtClean="0"/>
              <a:t>表示什么呢？下页介绍</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16</a:t>
            </a:fld>
            <a:endParaRPr kumimoji="1" lang="zh-CN" altLang="en-US"/>
          </a:p>
        </p:txBody>
      </p:sp>
    </p:spTree>
    <p:extLst>
      <p:ext uri="{BB962C8B-B14F-4D97-AF65-F5344CB8AC3E}">
        <p14:creationId xmlns:p14="http://schemas.microsoft.com/office/powerpoint/2010/main" val="625738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首先看一下这样的神经网络，它的计算方式是这样的</a:t>
            </a:r>
            <a:endParaRPr kumimoji="1" lang="en-US" altLang="zh-CN" dirty="0" smtClean="0"/>
          </a:p>
          <a:p>
            <a:r>
              <a:rPr kumimoji="1" lang="zh-CN" altLang="en-US" dirty="0" smtClean="0"/>
              <a:t>当没有偏置</a:t>
            </a:r>
            <a:r>
              <a:rPr kumimoji="1" lang="en-US" altLang="zh-CN" dirty="0" smtClean="0"/>
              <a:t>1</a:t>
            </a:r>
            <a:r>
              <a:rPr kumimoji="1" lang="zh-CN" altLang="en-US" baseline="0" dirty="0" smtClean="0"/>
              <a:t>的时候，当</a:t>
            </a:r>
            <a:r>
              <a:rPr kumimoji="1" lang="en-US" altLang="zh-CN" baseline="0" dirty="0" smtClean="0"/>
              <a:t>x</a:t>
            </a:r>
            <a:r>
              <a:rPr kumimoji="1" lang="zh-CN" altLang="en-US" baseline="0" dirty="0" smtClean="0"/>
              <a:t>为</a:t>
            </a:r>
            <a:r>
              <a:rPr kumimoji="1" lang="en-US" altLang="zh-CN" baseline="0" dirty="0" smtClean="0"/>
              <a:t>0</a:t>
            </a:r>
            <a:r>
              <a:rPr kumimoji="1" lang="zh-CN" altLang="en-US" baseline="0" dirty="0" smtClean="0"/>
              <a:t>，激活函数一半在</a:t>
            </a:r>
            <a:r>
              <a:rPr kumimoji="1" lang="en-US" altLang="zh-CN" baseline="0" dirty="0" smtClean="0"/>
              <a:t>x=0</a:t>
            </a:r>
            <a:r>
              <a:rPr kumimoji="1" lang="zh-CN" altLang="en-US" baseline="0" dirty="0" smtClean="0"/>
              <a:t>的时候也会为</a:t>
            </a:r>
            <a:r>
              <a:rPr kumimoji="1" lang="en-US" altLang="zh-CN" baseline="0" dirty="0" smtClean="0"/>
              <a:t>0</a:t>
            </a:r>
            <a:r>
              <a:rPr kumimoji="1" lang="zh-CN" altLang="en-US" baseline="0" dirty="0" smtClean="0"/>
              <a:t>，那么</a:t>
            </a:r>
            <a:r>
              <a:rPr kumimoji="1" lang="en-US" altLang="zh-CN" baseline="0" dirty="0" smtClean="0"/>
              <a:t>y</a:t>
            </a:r>
            <a:r>
              <a:rPr kumimoji="1" lang="zh-CN" altLang="en-US" baseline="0" dirty="0" smtClean="0"/>
              <a:t>必定为</a:t>
            </a:r>
            <a:r>
              <a:rPr kumimoji="1" lang="en-US" altLang="zh-CN" baseline="0" dirty="0" smtClean="0"/>
              <a:t>0</a:t>
            </a:r>
            <a:r>
              <a:rPr kumimoji="1" lang="zh-CN" altLang="en-US" baseline="0" dirty="0" smtClean="0"/>
              <a:t>，这样拟合出的结果必然经过</a:t>
            </a:r>
            <a:r>
              <a:rPr kumimoji="1" lang="en-US" altLang="zh-CN" baseline="0" dirty="0" smtClean="0"/>
              <a:t>0</a:t>
            </a:r>
            <a:r>
              <a:rPr kumimoji="1" lang="zh-CN" altLang="en-US" baseline="0" dirty="0" smtClean="0"/>
              <a:t>点，这是不合理的</a:t>
            </a:r>
            <a:endParaRPr kumimoji="1" lang="en-US" altLang="zh-CN" baseline="0" dirty="0" smtClean="0"/>
          </a:p>
          <a:p>
            <a:r>
              <a:rPr kumimoji="1" lang="zh-CN" altLang="en-US" baseline="0" dirty="0" smtClean="0"/>
              <a:t>所以所有的神经网络，都会多一个偏置，也是因为这个原因，在神经网络的结构图中没有画出，当然也有画出来比较丑的原因</a:t>
            </a:r>
            <a:endParaRPr kumimoji="1" lang="en-US" altLang="zh-CN" baseline="0" dirty="0" smtClean="0"/>
          </a:p>
          <a:p>
            <a:r>
              <a:rPr kumimoji="1" lang="zh-CN" altLang="en-US" baseline="0" dirty="0" smtClean="0"/>
              <a:t>那搭建好了神经网络，接下来就是训练了，它的训练过程见下页</a:t>
            </a:r>
            <a:r>
              <a:rPr kumimoji="1" lang="en-US" altLang="zh-CN" baseline="0" dirty="0" err="1" smtClean="0"/>
              <a:t>ppt</a:t>
            </a:r>
            <a:endParaRPr kumimoji="1" lang="en-US" altLang="zh-CN" baseline="0"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17</a:t>
            </a:fld>
            <a:endParaRPr kumimoji="1" lang="zh-CN" altLang="en-US"/>
          </a:p>
        </p:txBody>
      </p:sp>
    </p:spTree>
    <p:extLst>
      <p:ext uri="{BB962C8B-B14F-4D97-AF65-F5344CB8AC3E}">
        <p14:creationId xmlns:p14="http://schemas.microsoft.com/office/powerpoint/2010/main" val="2062252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首先，确定输入输出，随机初始化</a:t>
            </a:r>
            <a:r>
              <a:rPr kumimoji="1" lang="en-US" altLang="zh-CN" dirty="0" smtClean="0"/>
              <a:t>w</a:t>
            </a:r>
            <a:r>
              <a:rPr kumimoji="1" lang="zh-CN" altLang="en-US" dirty="0" smtClean="0"/>
              <a:t>，计算输出，根据差值调整</a:t>
            </a:r>
            <a:r>
              <a:rPr kumimoji="1" lang="en-US" altLang="zh-CN" dirty="0" smtClean="0"/>
              <a:t>w</a:t>
            </a:r>
            <a:r>
              <a:rPr kumimoji="1" lang="zh-CN" altLang="en-US" dirty="0" smtClean="0"/>
              <a:t>，不断重复</a:t>
            </a:r>
            <a:endParaRPr kumimoji="1" lang="en-US" altLang="zh-CN" dirty="0" smtClean="0"/>
          </a:p>
          <a:p>
            <a:r>
              <a:rPr kumimoji="1" lang="zh-CN" altLang="en-US" dirty="0" smtClean="0"/>
              <a:t>这样对于新数据</a:t>
            </a:r>
            <a:r>
              <a:rPr kumimoji="1" lang="en-US" altLang="zh-CN" dirty="0" smtClean="0"/>
              <a:t>x</a:t>
            </a:r>
            <a:r>
              <a:rPr kumimoji="1" lang="zh-CN" altLang="en-US" dirty="0" smtClean="0"/>
              <a:t>，直接进行计算即可得到预测值</a:t>
            </a:r>
            <a:r>
              <a:rPr kumimoji="1" lang="en-US" altLang="zh-CN" dirty="0" smtClean="0"/>
              <a:t>y</a:t>
            </a:r>
          </a:p>
          <a:p>
            <a:r>
              <a:rPr kumimoji="1" lang="zh-CN" altLang="en-US" dirty="0" smtClean="0"/>
              <a:t>在这个过程中，怎么根据</a:t>
            </a:r>
            <a:r>
              <a:rPr kumimoji="1" lang="en-US" altLang="zh-CN" dirty="0" smtClean="0"/>
              <a:t>x</a:t>
            </a:r>
            <a:r>
              <a:rPr kumimoji="1" lang="zh-CN" altLang="en-US" dirty="0" smtClean="0"/>
              <a:t>计算</a:t>
            </a:r>
            <a:r>
              <a:rPr kumimoji="1" lang="en-US" altLang="zh-CN" dirty="0" smtClean="0"/>
              <a:t>y</a:t>
            </a:r>
            <a:r>
              <a:rPr kumimoji="1" lang="zh-CN" altLang="en-US" dirty="0" smtClean="0"/>
              <a:t>，以及怎么根据</a:t>
            </a:r>
            <a:r>
              <a:rPr kumimoji="1" lang="en-US" altLang="zh-CN" dirty="0" smtClean="0"/>
              <a:t>y</a:t>
            </a:r>
            <a:r>
              <a:rPr kumimoji="1" lang="zh-CN" altLang="en-US" dirty="0" smtClean="0"/>
              <a:t>调整</a:t>
            </a:r>
            <a:r>
              <a:rPr kumimoji="1" lang="en-US" altLang="zh-CN" dirty="0" smtClean="0"/>
              <a:t>w</a:t>
            </a:r>
            <a:r>
              <a:rPr kumimoji="1" lang="zh-CN" altLang="en-US" dirty="0" smtClean="0"/>
              <a:t>是训练的两个关键点，先介绍前向传播</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18</a:t>
            </a:fld>
            <a:endParaRPr kumimoji="1" lang="zh-CN" altLang="en-US"/>
          </a:p>
        </p:txBody>
      </p:sp>
    </p:spTree>
    <p:extLst>
      <p:ext uri="{BB962C8B-B14F-4D97-AF65-F5344CB8AC3E}">
        <p14:creationId xmlns:p14="http://schemas.microsoft.com/office/powerpoint/2010/main" val="1290265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每一根线表示一个</a:t>
            </a:r>
            <a:r>
              <a:rPr kumimoji="1" lang="en-US" altLang="zh-CN" dirty="0" smtClean="0"/>
              <a:t>w</a:t>
            </a:r>
            <a:r>
              <a:rPr kumimoji="1" lang="zh-CN" altLang="en-US" dirty="0" smtClean="0"/>
              <a:t>，那么怎么计算</a:t>
            </a:r>
            <a:r>
              <a:rPr kumimoji="1" lang="en-US" altLang="zh-CN" dirty="0" smtClean="0"/>
              <a:t>h1</a:t>
            </a:r>
            <a:r>
              <a:rPr kumimoji="1" lang="zh-CN" altLang="en-US" dirty="0" smtClean="0"/>
              <a:t>呢？就是线性相加再经过激活函数</a:t>
            </a:r>
            <a:endParaRPr kumimoji="1" lang="en-US" altLang="zh-CN" dirty="0" smtClean="0"/>
          </a:p>
          <a:p>
            <a:r>
              <a:rPr kumimoji="1" lang="zh-CN" altLang="en-US" dirty="0" smtClean="0"/>
              <a:t>同理，计算</a:t>
            </a:r>
            <a:r>
              <a:rPr kumimoji="1" lang="en-US" altLang="zh-CN" dirty="0" smtClean="0"/>
              <a:t>h2,h3,h4</a:t>
            </a:r>
          </a:p>
          <a:p>
            <a:r>
              <a:rPr kumimoji="1" lang="zh-CN" altLang="en-US" dirty="0" smtClean="0"/>
              <a:t>之后再来用同样的方法计算</a:t>
            </a:r>
            <a:r>
              <a:rPr kumimoji="1" lang="en-US" altLang="zh-CN" dirty="0" smtClean="0"/>
              <a:t>y</a:t>
            </a:r>
            <a:r>
              <a:rPr kumimoji="1" lang="zh-CN" altLang="en-US" dirty="0" smtClean="0"/>
              <a:t>。</a:t>
            </a:r>
            <a:endParaRPr kumimoji="1" lang="en-US" altLang="zh-CN" dirty="0" smtClean="0"/>
          </a:p>
          <a:p>
            <a:r>
              <a:rPr kumimoji="1" lang="zh-CN" altLang="en-US" dirty="0" smtClean="0"/>
              <a:t>这个计算过程，从输入层到隐含层，再到输出层，就像是一个不断向前的过程，所以称为前向传播</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19</a:t>
            </a:fld>
            <a:endParaRPr kumimoji="1" lang="zh-CN" altLang="en-US"/>
          </a:p>
        </p:txBody>
      </p:sp>
    </p:spTree>
    <p:extLst>
      <p:ext uri="{BB962C8B-B14F-4D97-AF65-F5344CB8AC3E}">
        <p14:creationId xmlns:p14="http://schemas.microsoft.com/office/powerpoint/2010/main" val="207480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每个程序员做的第一程序基本上都是</a:t>
            </a:r>
            <a:r>
              <a:rPr kumimoji="1" lang="en-US" altLang="zh-CN" dirty="0" smtClean="0"/>
              <a:t>hello</a:t>
            </a:r>
            <a:r>
              <a:rPr kumimoji="1" lang="zh-CN" altLang="en-US" baseline="0" dirty="0" smtClean="0"/>
              <a:t> </a:t>
            </a:r>
            <a:r>
              <a:rPr kumimoji="1" lang="en-US" altLang="zh-CN" dirty="0" smtClean="0"/>
              <a:t>world</a:t>
            </a:r>
            <a:r>
              <a:rPr kumimoji="1" lang="zh-CN" altLang="en-US" dirty="0" smtClean="0"/>
              <a:t>，本次分享先介绍的就是神经网络界的</a:t>
            </a:r>
            <a:r>
              <a:rPr kumimoji="1" lang="en-US" altLang="zh-CN" dirty="0" smtClean="0"/>
              <a:t>hello world</a:t>
            </a:r>
            <a:r>
              <a:rPr kumimoji="1" lang="zh-CN" altLang="en-US" dirty="0" smtClean="0"/>
              <a:t>，</a:t>
            </a:r>
            <a:r>
              <a:rPr kumimoji="1" lang="en-US" altLang="zh-CN" dirty="0" smtClean="0"/>
              <a:t>MNIST</a:t>
            </a:r>
            <a:r>
              <a:rPr kumimoji="1" lang="zh-CN" altLang="en-US" dirty="0" smtClean="0"/>
              <a:t>手写字体识别，先看下</a:t>
            </a:r>
            <a:r>
              <a:rPr kumimoji="1" lang="en-US" altLang="zh-CN" dirty="0" smtClean="0"/>
              <a:t>demo</a:t>
            </a:r>
            <a:r>
              <a:rPr kumimoji="1" lang="zh-CN" altLang="en-US" dirty="0" smtClean="0"/>
              <a:t>。</a:t>
            </a:r>
            <a:endParaRPr kumimoji="1" lang="en-US" altLang="zh-CN" dirty="0" smtClean="0"/>
          </a:p>
          <a:p>
            <a:r>
              <a:rPr kumimoji="1" lang="zh-CN" altLang="en-US" dirty="0" smtClean="0"/>
              <a:t>在</a:t>
            </a:r>
            <a:r>
              <a:rPr kumimoji="1" lang="en-US" altLang="zh-CN" dirty="0" smtClean="0"/>
              <a:t>demo</a:t>
            </a:r>
            <a:r>
              <a:rPr kumimoji="1" lang="zh-CN" altLang="en-US" dirty="0" smtClean="0"/>
              <a:t>中，使用事先训练好的神经网络，可以对手写的</a:t>
            </a:r>
            <a:r>
              <a:rPr kumimoji="1" lang="en-US" altLang="zh-CN" dirty="0" smtClean="0"/>
              <a:t>0-9</a:t>
            </a:r>
            <a:r>
              <a:rPr kumimoji="1" lang="zh-CN" altLang="en-US" dirty="0" smtClean="0"/>
              <a:t>数字进行识别。比如：写个</a:t>
            </a:r>
            <a:r>
              <a:rPr kumimoji="1" lang="en-US" altLang="zh-CN" dirty="0" smtClean="0"/>
              <a:t>1</a:t>
            </a:r>
            <a:r>
              <a:rPr kumimoji="1" lang="zh-CN" altLang="en-US" dirty="0" smtClean="0"/>
              <a:t>，</a:t>
            </a:r>
            <a:r>
              <a:rPr kumimoji="1" lang="en-US" altLang="zh-CN" dirty="0" smtClean="0"/>
              <a:t>2</a:t>
            </a:r>
            <a:r>
              <a:rPr kumimoji="1" lang="zh-CN" altLang="en-US" dirty="0" smtClean="0"/>
              <a:t>，可以比较好的识别。</a:t>
            </a:r>
            <a:endParaRPr kumimoji="1" lang="en-US" altLang="zh-CN" dirty="0" smtClean="0"/>
          </a:p>
          <a:p>
            <a:r>
              <a:rPr kumimoji="1" lang="zh-CN" altLang="en-US" dirty="0" smtClean="0"/>
              <a:t>那神经网络是什么？怎么用的，它的工作原理是怎么样的？</a:t>
            </a:r>
            <a:endParaRPr kumimoji="1" lang="en-US" altLang="zh-CN" dirty="0" smtClean="0"/>
          </a:p>
          <a:p>
            <a:r>
              <a:rPr kumimoji="1" lang="zh-CN" altLang="en-US" dirty="0" smtClean="0"/>
              <a:t>接下来，我将从最基础的部分讲起，一步一步向大家展示它的工作原理</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a:t>
            </a:fld>
            <a:endParaRPr kumimoji="1" lang="zh-CN" altLang="en-US"/>
          </a:p>
        </p:txBody>
      </p:sp>
    </p:spTree>
    <p:extLst>
      <p:ext uri="{BB962C8B-B14F-4D97-AF65-F5344CB8AC3E}">
        <p14:creationId xmlns:p14="http://schemas.microsoft.com/office/powerpoint/2010/main" val="228623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那计算出来了</a:t>
            </a:r>
            <a:r>
              <a:rPr kumimoji="1" lang="en-US" altLang="zh-CN" dirty="0" smtClean="0"/>
              <a:t>y</a:t>
            </a:r>
            <a:r>
              <a:rPr kumimoji="1" lang="zh-CN" altLang="en-US" dirty="0" smtClean="0"/>
              <a:t>，就可以根据计算出来的</a:t>
            </a:r>
            <a:r>
              <a:rPr kumimoji="1" lang="en-US" altLang="zh-CN" dirty="0" smtClean="0"/>
              <a:t>y</a:t>
            </a:r>
            <a:r>
              <a:rPr kumimoji="1" lang="zh-CN" altLang="en-US" dirty="0" smtClean="0"/>
              <a:t>来调整</a:t>
            </a:r>
            <a:r>
              <a:rPr kumimoji="1" lang="en-US" altLang="zh-CN" dirty="0" smtClean="0"/>
              <a:t>w</a:t>
            </a:r>
          </a:p>
          <a:p>
            <a:r>
              <a:rPr kumimoji="1" lang="zh-CN" altLang="en-US" dirty="0" smtClean="0"/>
              <a:t>它的调整过程是这样的，</a:t>
            </a:r>
            <a:endParaRPr kumimoji="1" lang="en-US" altLang="zh-CN" dirty="0" smtClean="0"/>
          </a:p>
          <a:p>
            <a:r>
              <a:rPr kumimoji="1" lang="zh-CN" altLang="en-US" dirty="0" smtClean="0"/>
              <a:t>调整完第一层</a:t>
            </a:r>
            <a:r>
              <a:rPr kumimoji="1" lang="en-US" altLang="zh-CN" dirty="0" smtClean="0"/>
              <a:t>w</a:t>
            </a:r>
            <a:r>
              <a:rPr kumimoji="1" lang="zh-CN" altLang="en-US" dirty="0" smtClean="0"/>
              <a:t>之后，再根据</a:t>
            </a:r>
            <a:r>
              <a:rPr kumimoji="1" lang="en-US" altLang="zh-CN" dirty="0" smtClean="0"/>
              <a:t>h</a:t>
            </a:r>
            <a:r>
              <a:rPr kumimoji="1" lang="zh-CN" altLang="en-US" dirty="0" smtClean="0"/>
              <a:t>调整第二层的</a:t>
            </a:r>
            <a:r>
              <a:rPr kumimoji="1" lang="en-US" altLang="zh-CN" dirty="0" smtClean="0"/>
              <a:t>w</a:t>
            </a:r>
            <a:r>
              <a:rPr kumimoji="1" lang="zh-CN" altLang="en-US" dirty="0" smtClean="0"/>
              <a:t>，调整完之后就完成了一次训练</a:t>
            </a:r>
            <a:endParaRPr kumimoji="1" lang="en-US" altLang="zh-CN" dirty="0" smtClean="0"/>
          </a:p>
          <a:p>
            <a:r>
              <a:rPr kumimoji="1" lang="zh-CN" altLang="en-US" dirty="0" smtClean="0"/>
              <a:t>实际的过程没有这么简单，这里只是一个示意，要了解细节的同学可以自行推导</a:t>
            </a:r>
            <a:endParaRPr kumimoji="1" lang="en-US" altLang="zh-CN" dirty="0" smtClean="0"/>
          </a:p>
          <a:p>
            <a:r>
              <a:rPr kumimoji="1" lang="zh-CN" altLang="en-US" dirty="0" smtClean="0"/>
              <a:t>和前向传播命名一样的道理，这里</a:t>
            </a:r>
            <a:r>
              <a:rPr kumimoji="1" lang="en-US" altLang="zh-CN" dirty="0" smtClean="0"/>
              <a:t>w</a:t>
            </a:r>
            <a:r>
              <a:rPr kumimoji="1" lang="zh-CN" altLang="en-US" dirty="0" smtClean="0"/>
              <a:t>的调整，从最后一层开始，不断往前调整，所以称为反向传播</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20</a:t>
            </a:fld>
            <a:endParaRPr kumimoji="1" lang="zh-CN" altLang="en-US"/>
          </a:p>
        </p:txBody>
      </p:sp>
    </p:spTree>
    <p:extLst>
      <p:ext uri="{BB962C8B-B14F-4D97-AF65-F5344CB8AC3E}">
        <p14:creationId xmlns:p14="http://schemas.microsoft.com/office/powerpoint/2010/main" val="1975507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好，现在再回顾一下训练过程</a:t>
            </a:r>
            <a:endParaRPr kumimoji="1" lang="en-US" altLang="zh-CN" dirty="0" smtClean="0"/>
          </a:p>
          <a:p>
            <a:r>
              <a:rPr kumimoji="1" lang="zh-CN" altLang="en-US" dirty="0" smtClean="0"/>
              <a:t>首先根据输入前向传播，接下来，进行后向传播</a:t>
            </a:r>
            <a:endParaRPr kumimoji="1" lang="en-US" altLang="zh-CN" dirty="0" smtClean="0"/>
          </a:p>
          <a:p>
            <a:r>
              <a:rPr kumimoji="1" lang="zh-CN" altLang="en-US" dirty="0" smtClean="0"/>
              <a:t>当训练完成之后，对于新的</a:t>
            </a:r>
            <a:r>
              <a:rPr kumimoji="1" lang="en-US" altLang="zh-CN" dirty="0" smtClean="0"/>
              <a:t>x</a:t>
            </a:r>
            <a:r>
              <a:rPr kumimoji="1" lang="zh-CN" altLang="en-US" dirty="0" smtClean="0"/>
              <a:t>，一次前向传播就能完成预测</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21</a:t>
            </a:fld>
            <a:endParaRPr kumimoji="1" lang="zh-CN" altLang="en-US"/>
          </a:p>
        </p:txBody>
      </p:sp>
    </p:spTree>
    <p:extLst>
      <p:ext uri="{BB962C8B-B14F-4D97-AF65-F5344CB8AC3E}">
        <p14:creationId xmlns:p14="http://schemas.microsoft.com/office/powerpoint/2010/main" val="31381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那，说了这么久，先看下最终的效果</a:t>
            </a:r>
            <a:endParaRPr kumimoji="1" lang="en-US" altLang="zh-CN" dirty="0" smtClean="0"/>
          </a:p>
          <a:p>
            <a:r>
              <a:rPr kumimoji="1" lang="zh-CN" altLang="en-US" dirty="0" smtClean="0"/>
              <a:t>可以看出来，神经网络在多项式公式出现变化之后，依然能够取得不俗的效果，这就是它的神奇之处，为什么？我也不清楚，它就像一个黑盒，设计了它的运转规律，能得到什么结果，中间发生什么情况，都不知道。</a:t>
            </a:r>
            <a:endParaRPr kumimoji="1" lang="en-US" altLang="zh-CN" dirty="0" smtClean="0"/>
          </a:p>
          <a:p>
            <a:r>
              <a:rPr kumimoji="1" lang="zh-CN" altLang="en-US" dirty="0" smtClean="0"/>
              <a:t>那么这一部分最重要的我还没有讲到，就是。。。。这两个缩写，为什么说缩写比较重要呢？</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22</a:t>
            </a:fld>
            <a:endParaRPr kumimoji="1" lang="zh-CN" altLang="en-US"/>
          </a:p>
        </p:txBody>
      </p:sp>
    </p:spTree>
    <p:extLst>
      <p:ext uri="{BB962C8B-B14F-4D97-AF65-F5344CB8AC3E}">
        <p14:creationId xmlns:p14="http://schemas.microsoft.com/office/powerpoint/2010/main" val="426338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首先，约妹，想想这样一个情况，你的学妹</a:t>
            </a:r>
            <a:r>
              <a:rPr kumimoji="1" lang="mr-IN" altLang="zh-CN" dirty="0" smtClean="0"/>
              <a:t>…</a:t>
            </a:r>
            <a:r>
              <a:rPr kumimoji="1" lang="en-US" altLang="zh-CN" dirty="0" smtClean="0"/>
              <a:t>.</a:t>
            </a:r>
          </a:p>
          <a:p>
            <a:r>
              <a:rPr kumimoji="1" lang="zh-CN" altLang="en-US" dirty="0" smtClean="0"/>
              <a:t>另外一种情况，就是优雅的应对装逼行为。。。想想这样一个情况，有个同学。。。</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23</a:t>
            </a:fld>
            <a:endParaRPr kumimoji="1" lang="zh-CN" altLang="en-US"/>
          </a:p>
        </p:txBody>
      </p:sp>
    </p:spTree>
    <p:extLst>
      <p:ext uri="{BB962C8B-B14F-4D97-AF65-F5344CB8AC3E}">
        <p14:creationId xmlns:p14="http://schemas.microsoft.com/office/powerpoint/2010/main" val="1041913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好，水完了，看看怎么用</a:t>
            </a:r>
            <a:r>
              <a:rPr kumimoji="1" lang="en-US" altLang="zh-CN" dirty="0" err="1" smtClean="0"/>
              <a:t>tensorflow.js</a:t>
            </a:r>
            <a:r>
              <a:rPr kumimoji="1" lang="zh-CN" altLang="en-US" dirty="0" smtClean="0"/>
              <a:t>完成上面这样一个网络的构建</a:t>
            </a:r>
            <a:endParaRPr kumimoji="1" lang="en-US" altLang="zh-CN" dirty="0" smtClean="0"/>
          </a:p>
          <a:p>
            <a:r>
              <a:rPr kumimoji="1" lang="zh-CN" altLang="en-US" dirty="0" smtClean="0"/>
              <a:t>首先</a:t>
            </a:r>
            <a:r>
              <a:rPr kumimoji="1" lang="en-US" altLang="zh-CN" dirty="0" err="1" smtClean="0"/>
              <a:t>tf.sequential</a:t>
            </a:r>
            <a:r>
              <a:rPr kumimoji="1" lang="en-US" altLang="zh-CN" dirty="0" smtClean="0"/>
              <a:t>()</a:t>
            </a:r>
            <a:r>
              <a:rPr kumimoji="1" lang="zh-CN" altLang="en-US" dirty="0" smtClean="0"/>
              <a:t>就是一个初始化函数，这个网络内部是什么结构，需要用户自己定义</a:t>
            </a:r>
            <a:endParaRPr kumimoji="1" lang="en-US" altLang="zh-CN" dirty="0" smtClean="0"/>
          </a:p>
          <a:p>
            <a:r>
              <a:rPr kumimoji="1" lang="zh-CN" altLang="en-US" dirty="0" smtClean="0"/>
              <a:t>在这个网络中，我们需要定义两层，输入层其实不存在计算问题，所以实际上是两层</a:t>
            </a:r>
            <a:endParaRPr kumimoji="1" lang="en-US" altLang="zh-CN" dirty="0" smtClean="0"/>
          </a:p>
          <a:p>
            <a:r>
              <a:rPr kumimoji="1" lang="en-US" altLang="zh-CN" dirty="0" err="1" smtClean="0"/>
              <a:t>Model.add</a:t>
            </a:r>
            <a:r>
              <a:rPr kumimoji="1" lang="zh-CN" altLang="en-US" dirty="0" smtClean="0"/>
              <a:t>就是对网络结构进行添加，</a:t>
            </a:r>
            <a:r>
              <a:rPr kumimoji="1" lang="en-US" altLang="zh-CN" dirty="0" err="1" smtClean="0"/>
              <a:t>tf</a:t>
            </a:r>
            <a:r>
              <a:rPr kumimoji="1" lang="zh-CN" altLang="en-US" dirty="0" smtClean="0"/>
              <a:t>对一些网络结构进行了预置，可以设置激活函数，该层有多少个神经元，在这个问题中，我设置为</a:t>
            </a:r>
            <a:r>
              <a:rPr kumimoji="1" lang="en-US" altLang="zh-CN" dirty="0" smtClean="0"/>
              <a:t>4</a:t>
            </a:r>
            <a:r>
              <a:rPr kumimoji="1" lang="zh-CN" altLang="en-US" dirty="0" smtClean="0"/>
              <a:t>，激活函数暂时不去管</a:t>
            </a:r>
            <a:endParaRPr kumimoji="1" lang="en-US" altLang="zh-CN" dirty="0" smtClean="0"/>
          </a:p>
          <a:p>
            <a:r>
              <a:rPr kumimoji="1" lang="zh-CN" altLang="en-US" dirty="0" smtClean="0"/>
              <a:t>接下来输出层</a:t>
            </a:r>
            <a:endParaRPr kumimoji="1" lang="en-US" altLang="zh-CN" dirty="0" smtClean="0"/>
          </a:p>
          <a:p>
            <a:r>
              <a:rPr kumimoji="1" lang="en-US" altLang="zh-CN" dirty="0" smtClean="0"/>
              <a:t>compile</a:t>
            </a:r>
            <a:r>
              <a:rPr kumimoji="1" lang="zh-CN" altLang="en-US" dirty="0" smtClean="0"/>
              <a:t>是用来设置计算误差的方法，这里采用均方误差，</a:t>
            </a:r>
            <a:r>
              <a:rPr kumimoji="1" lang="en-US" altLang="zh-CN" dirty="0" smtClean="0"/>
              <a:t>optimizer</a:t>
            </a:r>
            <a:r>
              <a:rPr kumimoji="1" lang="zh-CN" altLang="en-US" dirty="0" smtClean="0"/>
              <a:t>表示调整</a:t>
            </a:r>
            <a:r>
              <a:rPr kumimoji="1" lang="en-US" altLang="zh-CN" dirty="0" smtClean="0"/>
              <a:t>w</a:t>
            </a:r>
            <a:r>
              <a:rPr kumimoji="1" lang="zh-CN" altLang="en-US" dirty="0" smtClean="0"/>
              <a:t>的方法，之前介绍过梯度下降，这里采用更加高级的</a:t>
            </a:r>
            <a:r>
              <a:rPr kumimoji="1" lang="en-US" altLang="zh-CN" dirty="0" err="1" smtClean="0"/>
              <a:t>adam</a:t>
            </a:r>
            <a:r>
              <a:rPr kumimoji="1" lang="zh-CN" altLang="en-US" dirty="0" smtClean="0"/>
              <a:t>。</a:t>
            </a:r>
            <a:endParaRPr kumimoji="1" lang="en-US" altLang="zh-CN" dirty="0" smtClean="0"/>
          </a:p>
          <a:p>
            <a:r>
              <a:rPr kumimoji="1" lang="en-US" altLang="zh-CN" dirty="0" smtClean="0"/>
              <a:t>predict</a:t>
            </a:r>
            <a:r>
              <a:rPr kumimoji="1" lang="zh-CN" altLang="en-US" dirty="0" smtClean="0"/>
              <a:t>就表示进行一次前向传播，也就是进行一次预测</a:t>
            </a:r>
            <a:endParaRPr kumimoji="1" lang="en-US" altLang="zh-CN" dirty="0" smtClean="0"/>
          </a:p>
          <a:p>
            <a:r>
              <a:rPr kumimoji="1" lang="en-US" altLang="zh-CN" dirty="0" smtClean="0"/>
              <a:t>Fit</a:t>
            </a:r>
            <a:r>
              <a:rPr kumimoji="1" lang="zh-CN" altLang="en-US" dirty="0" smtClean="0"/>
              <a:t>表示重复进行前向传播，后向传播，</a:t>
            </a:r>
            <a:r>
              <a:rPr kumimoji="1" lang="en-US" altLang="zh-CN" dirty="0" smtClean="0"/>
              <a:t>epochs</a:t>
            </a:r>
            <a:r>
              <a:rPr kumimoji="1" lang="zh-CN" altLang="en-US" dirty="0" smtClean="0"/>
              <a:t>表示次数，这里取</a:t>
            </a:r>
            <a:r>
              <a:rPr kumimoji="1" lang="en-US" altLang="zh-CN" dirty="0" smtClean="0"/>
              <a:t>1</a:t>
            </a:r>
            <a:r>
              <a:rPr kumimoji="1" lang="zh-CN" altLang="en-US" dirty="0" smtClean="0"/>
              <a:t>，我在外层加了循环，主要是考虑到演示效果</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24</a:t>
            </a:fld>
            <a:endParaRPr kumimoji="1" lang="zh-CN" altLang="en-US"/>
          </a:p>
        </p:txBody>
      </p:sp>
    </p:spTree>
    <p:extLst>
      <p:ext uri="{BB962C8B-B14F-4D97-AF65-F5344CB8AC3E}">
        <p14:creationId xmlns:p14="http://schemas.microsoft.com/office/powerpoint/2010/main" val="580577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好，简单回顾一下我之前讲的内容</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25</a:t>
            </a:fld>
            <a:endParaRPr kumimoji="1" lang="zh-CN" altLang="en-US"/>
          </a:p>
        </p:txBody>
      </p:sp>
    </p:spTree>
    <p:extLst>
      <p:ext uri="{BB962C8B-B14F-4D97-AF65-F5344CB8AC3E}">
        <p14:creationId xmlns:p14="http://schemas.microsoft.com/office/powerpoint/2010/main" val="1247622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Demo</a:t>
            </a:r>
            <a:r>
              <a:rPr kumimoji="1" lang="zh-CN" altLang="en-US" dirty="0" smtClean="0"/>
              <a:t>先演示从内存读取的，再演示现场训练的，现场训练的时候可以注意解释左侧的</a:t>
            </a:r>
            <a:r>
              <a:rPr kumimoji="1" lang="en-US" altLang="zh-CN" dirty="0" smtClean="0"/>
              <a:t>loss</a:t>
            </a:r>
            <a:r>
              <a:rPr kumimoji="1" lang="zh-CN" altLang="en-US" dirty="0" smtClean="0"/>
              <a:t>和右侧的</a:t>
            </a:r>
            <a:r>
              <a:rPr kumimoji="1" lang="en-US" altLang="zh-CN" dirty="0" err="1" smtClean="0"/>
              <a:t>evalute</a:t>
            </a:r>
            <a:r>
              <a:rPr kumimoji="1" lang="zh-CN" altLang="en-US" dirty="0" smtClean="0"/>
              <a:t>的作用</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26</a:t>
            </a:fld>
            <a:endParaRPr kumimoji="1" lang="zh-CN" altLang="en-US"/>
          </a:p>
        </p:txBody>
      </p:sp>
    </p:spTree>
    <p:extLst>
      <p:ext uri="{BB962C8B-B14F-4D97-AF65-F5344CB8AC3E}">
        <p14:creationId xmlns:p14="http://schemas.microsoft.com/office/powerpoint/2010/main" val="1691931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Mnist</a:t>
            </a:r>
            <a:r>
              <a:rPr kumimoji="1" lang="zh-CN" altLang="en-US" dirty="0" smtClean="0"/>
              <a:t>就是一个数据集，大概有</a:t>
            </a:r>
            <a:r>
              <a:rPr kumimoji="1" lang="en-US" altLang="zh-CN" dirty="0" smtClean="0"/>
              <a:t>6w</a:t>
            </a:r>
            <a:r>
              <a:rPr kumimoji="1" lang="zh-CN" altLang="en-US" dirty="0" smtClean="0"/>
              <a:t>个标注好的手写数字</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27</a:t>
            </a:fld>
            <a:endParaRPr kumimoji="1" lang="zh-CN" altLang="en-US"/>
          </a:p>
        </p:txBody>
      </p:sp>
    </p:spTree>
    <p:extLst>
      <p:ext uri="{BB962C8B-B14F-4D97-AF65-F5344CB8AC3E}">
        <p14:creationId xmlns:p14="http://schemas.microsoft.com/office/powerpoint/2010/main" val="715681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每一张图片，本质上就是一个</a:t>
            </a:r>
            <a:r>
              <a:rPr kumimoji="1" lang="en-US" altLang="zh-CN" dirty="0" smtClean="0"/>
              <a:t>28</a:t>
            </a:r>
            <a:r>
              <a:rPr kumimoji="1" lang="zh-CN" altLang="en-US" dirty="0" smtClean="0"/>
              <a:t>*</a:t>
            </a:r>
            <a:r>
              <a:rPr kumimoji="1" lang="en-US" altLang="zh-CN" dirty="0" smtClean="0"/>
              <a:t>28</a:t>
            </a:r>
            <a:r>
              <a:rPr kumimoji="1" lang="zh-CN" altLang="en-US" dirty="0" smtClean="0"/>
              <a:t>的矩阵，矩阵中的元素是</a:t>
            </a:r>
            <a:r>
              <a:rPr kumimoji="1" lang="en-US" altLang="zh-CN" dirty="0" smtClean="0"/>
              <a:t>0</a:t>
            </a:r>
            <a:r>
              <a:rPr kumimoji="1" lang="zh-CN" altLang="en-US" dirty="0" smtClean="0"/>
              <a:t>～</a:t>
            </a:r>
            <a:r>
              <a:rPr kumimoji="1" lang="en-US" altLang="zh-CN" dirty="0" smtClean="0"/>
              <a:t>1</a:t>
            </a:r>
            <a:r>
              <a:rPr kumimoji="1" lang="zh-CN" altLang="en-US" dirty="0" smtClean="0"/>
              <a:t>的浮点数，</a:t>
            </a:r>
            <a:r>
              <a:rPr kumimoji="1" lang="en-US" altLang="zh-CN" dirty="0" smtClean="0"/>
              <a:t>0</a:t>
            </a:r>
            <a:r>
              <a:rPr kumimoji="1" lang="zh-CN" altLang="en-US" dirty="0" smtClean="0"/>
              <a:t>为白，</a:t>
            </a:r>
            <a:r>
              <a:rPr kumimoji="1" lang="en-US" altLang="zh-CN" dirty="0" smtClean="0"/>
              <a:t>1</a:t>
            </a:r>
            <a:r>
              <a:rPr kumimoji="1" lang="zh-CN" altLang="en-US" dirty="0" smtClean="0"/>
              <a:t>为黑</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28</a:t>
            </a:fld>
            <a:endParaRPr kumimoji="1" lang="zh-CN" altLang="en-US"/>
          </a:p>
        </p:txBody>
      </p:sp>
    </p:spTree>
    <p:extLst>
      <p:ext uri="{BB962C8B-B14F-4D97-AF65-F5344CB8AC3E}">
        <p14:creationId xmlns:p14="http://schemas.microsoft.com/office/powerpoint/2010/main" val="228243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好，按照我之前的方法，在这个问题中，输入就是</a:t>
            </a:r>
            <a:r>
              <a:rPr kumimoji="1" lang="en-US" altLang="zh-CN" dirty="0" smtClean="0"/>
              <a:t>28</a:t>
            </a:r>
            <a:r>
              <a:rPr kumimoji="1" lang="zh-CN" altLang="en-US" dirty="0" smtClean="0"/>
              <a:t>*</a:t>
            </a:r>
            <a:r>
              <a:rPr kumimoji="1" lang="en-US" altLang="zh-CN" dirty="0" smtClean="0"/>
              <a:t>28</a:t>
            </a:r>
            <a:r>
              <a:rPr kumimoji="1" lang="zh-CN" altLang="en-US" dirty="0" smtClean="0"/>
              <a:t>直接</a:t>
            </a:r>
            <a:r>
              <a:rPr kumimoji="1" lang="en-US" altLang="zh-CN" dirty="0" smtClean="0"/>
              <a:t>flatten</a:t>
            </a:r>
            <a:r>
              <a:rPr kumimoji="1" lang="zh-CN" altLang="en-US" dirty="0" smtClean="0"/>
              <a:t>，也就是拉平，为</a:t>
            </a:r>
            <a:r>
              <a:rPr kumimoji="1" lang="en-US" altLang="zh-CN" dirty="0" smtClean="0"/>
              <a:t>784</a:t>
            </a:r>
            <a:r>
              <a:rPr kumimoji="1" lang="zh-CN" altLang="en-US" dirty="0" smtClean="0"/>
              <a:t>个输入，</a:t>
            </a:r>
            <a:endParaRPr kumimoji="1" lang="en-US" altLang="zh-CN" dirty="0" smtClean="0"/>
          </a:p>
          <a:p>
            <a:r>
              <a:rPr kumimoji="1" lang="zh-CN" altLang="en-US" dirty="0" smtClean="0"/>
              <a:t>输出层，这里和之前的问题不同，上一次的问题输出</a:t>
            </a:r>
            <a:r>
              <a:rPr kumimoji="1" lang="en-US" altLang="zh-CN" dirty="0" smtClean="0"/>
              <a:t>y</a:t>
            </a:r>
            <a:r>
              <a:rPr kumimoji="1" lang="zh-CN" altLang="en-US" dirty="0" smtClean="0"/>
              <a:t>值是一个连续的，而这次，输出是离散的，只有可能是</a:t>
            </a:r>
            <a:r>
              <a:rPr kumimoji="1" lang="en-US" altLang="zh-CN" dirty="0" smtClean="0"/>
              <a:t>0</a:t>
            </a:r>
            <a:r>
              <a:rPr kumimoji="1" lang="zh-CN" altLang="en-US" dirty="0" smtClean="0"/>
              <a:t>，</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9.</a:t>
            </a:r>
          </a:p>
          <a:p>
            <a:r>
              <a:rPr kumimoji="1" lang="zh-CN" altLang="en-US" dirty="0" smtClean="0"/>
              <a:t>所以在这里，我们可以把这个问题规划为分类问题，输出层共</a:t>
            </a:r>
            <a:r>
              <a:rPr kumimoji="1" lang="en-US" altLang="zh-CN" dirty="0" smtClean="0"/>
              <a:t>10</a:t>
            </a:r>
            <a:r>
              <a:rPr kumimoji="1" lang="zh-CN" altLang="en-US" dirty="0" smtClean="0"/>
              <a:t>个，他们的值最大的作为最终判断的结果</a:t>
            </a:r>
            <a:endParaRPr kumimoji="1" lang="en-US" altLang="zh-CN" dirty="0" smtClean="0"/>
          </a:p>
          <a:p>
            <a:r>
              <a:rPr kumimoji="1" lang="zh-CN" altLang="en-US" dirty="0" smtClean="0"/>
              <a:t>这里的</a:t>
            </a:r>
            <a:r>
              <a:rPr kumimoji="1" lang="en-US" altLang="zh-CN" dirty="0" err="1" smtClean="0"/>
              <a:t>relu</a:t>
            </a:r>
            <a:r>
              <a:rPr kumimoji="1" lang="zh-CN" altLang="en-US" dirty="0" smtClean="0"/>
              <a:t>和</a:t>
            </a:r>
            <a:r>
              <a:rPr kumimoji="1" lang="en-US" altLang="zh-CN" dirty="0" err="1" smtClean="0"/>
              <a:t>softmax</a:t>
            </a:r>
            <a:r>
              <a:rPr kumimoji="1" lang="zh-CN" altLang="en-US" dirty="0" smtClean="0"/>
              <a:t>都是激活函数的种类，之前说过，后面会介绍，这个后面就是现在</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29</a:t>
            </a:fld>
            <a:endParaRPr kumimoji="1" lang="zh-CN" altLang="en-US"/>
          </a:p>
        </p:txBody>
      </p:sp>
    </p:spTree>
    <p:extLst>
      <p:ext uri="{BB962C8B-B14F-4D97-AF65-F5344CB8AC3E}">
        <p14:creationId xmlns:p14="http://schemas.microsoft.com/office/powerpoint/2010/main" val="107844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首先，我们先来看一个简单的问题：线性回归问题</a:t>
            </a:r>
            <a:endParaRPr kumimoji="1" lang="en-US" altLang="zh-CN" dirty="0" smtClean="0"/>
          </a:p>
          <a:p>
            <a:r>
              <a:rPr kumimoji="1" lang="zh-CN" altLang="en-US" dirty="0" smtClean="0"/>
              <a:t>什么是线性回归问题？举个例子，如图，我们已知几个点，要求一条直线，使得这些点到直线的距离最短。</a:t>
            </a:r>
            <a:endParaRPr kumimoji="1" lang="en-US" altLang="zh-CN" dirty="0" smtClean="0"/>
          </a:p>
          <a:p>
            <a:r>
              <a:rPr kumimoji="1" lang="zh-CN" altLang="en-US" dirty="0" smtClean="0"/>
              <a:t>传统的数据是怎么解决的呢？首先，</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4</a:t>
            </a:r>
            <a:r>
              <a:rPr kumimoji="1" lang="zh-CN" altLang="en-US" dirty="0" smtClean="0"/>
              <a:t>，</a:t>
            </a:r>
            <a:r>
              <a:rPr kumimoji="1" lang="en-US" altLang="zh-CN" dirty="0" smtClean="0"/>
              <a:t>5</a:t>
            </a:r>
            <a:r>
              <a:rPr kumimoji="1" lang="zh-CN" altLang="en-US" dirty="0" smtClean="0"/>
              <a:t>，</a:t>
            </a:r>
            <a:r>
              <a:rPr kumimoji="1" lang="en-US" altLang="zh-CN" dirty="0" smtClean="0"/>
              <a:t>6</a:t>
            </a:r>
          </a:p>
          <a:p>
            <a:r>
              <a:rPr kumimoji="1" lang="zh-CN" altLang="en-US" dirty="0" smtClean="0"/>
              <a:t>但是这样的解决方案有一个问题，就是当问题更加复杂时，不存在一个固定的公式，计算机不好计算</a:t>
            </a:r>
            <a:endParaRPr kumimoji="1" lang="en-US" altLang="zh-CN" dirty="0" smtClean="0"/>
          </a:p>
          <a:p>
            <a:r>
              <a:rPr kumimoji="1" lang="zh-CN" altLang="en-US" dirty="0" smtClean="0"/>
              <a:t>在这里介绍另一种方法，梯度下降，虽然这里仅仅是用来求解回归问题，但是后续神经网络也会用到，大家要注意了哈</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a:t>
            </a:fld>
            <a:endParaRPr kumimoji="1" lang="zh-CN" altLang="en-US"/>
          </a:p>
        </p:txBody>
      </p:sp>
    </p:spTree>
    <p:extLst>
      <p:ext uri="{BB962C8B-B14F-4D97-AF65-F5344CB8AC3E}">
        <p14:creationId xmlns:p14="http://schemas.microsoft.com/office/powerpoint/2010/main" val="104765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其实看到这里，大家有没有想过，没有激活函数，会是一个怎么样的输出</a:t>
            </a:r>
            <a:endParaRPr kumimoji="1" lang="en-US" altLang="zh-CN" dirty="0" smtClean="0"/>
          </a:p>
          <a:p>
            <a:r>
              <a:rPr kumimoji="1" lang="zh-CN" altLang="en-US" dirty="0" smtClean="0"/>
              <a:t>上面的式子中，排除掉激活函数，不论</a:t>
            </a:r>
            <a:r>
              <a:rPr kumimoji="1" lang="en-US" altLang="zh-CN" dirty="0" smtClean="0"/>
              <a:t>w</a:t>
            </a:r>
            <a:r>
              <a:rPr kumimoji="1" lang="zh-CN" altLang="en-US" dirty="0" smtClean="0"/>
              <a:t>怎么变，最终都是</a:t>
            </a:r>
            <a:r>
              <a:rPr kumimoji="1" lang="en-US" altLang="zh-CN" dirty="0" smtClean="0"/>
              <a:t>y=</a:t>
            </a:r>
            <a:r>
              <a:rPr kumimoji="1" lang="en-US" altLang="zh-CN" dirty="0" err="1" smtClean="0"/>
              <a:t>ax+b</a:t>
            </a:r>
            <a:r>
              <a:rPr kumimoji="1" lang="zh-CN" altLang="en-US" dirty="0" smtClean="0"/>
              <a:t>，这样的曲线，形状我就不多说了</a:t>
            </a:r>
            <a:endParaRPr kumimoji="1" lang="en-US" altLang="zh-CN" dirty="0" smtClean="0"/>
          </a:p>
          <a:p>
            <a:r>
              <a:rPr kumimoji="1" lang="zh-CN" altLang="en-US" dirty="0" smtClean="0"/>
              <a:t>一句话，没有激活函数，神经网络基本上就只能用来拟合线性问题</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30</a:t>
            </a:fld>
            <a:endParaRPr kumimoji="1" lang="zh-CN" altLang="en-US"/>
          </a:p>
        </p:txBody>
      </p:sp>
    </p:spTree>
    <p:extLst>
      <p:ext uri="{BB962C8B-B14F-4D97-AF65-F5344CB8AC3E}">
        <p14:creationId xmlns:p14="http://schemas.microsoft.com/office/powerpoint/2010/main" val="591056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31</a:t>
            </a:fld>
            <a:endParaRPr kumimoji="1" lang="zh-CN" altLang="en-US"/>
          </a:p>
        </p:txBody>
      </p:sp>
    </p:spTree>
    <p:extLst>
      <p:ext uri="{BB962C8B-B14F-4D97-AF65-F5344CB8AC3E}">
        <p14:creationId xmlns:p14="http://schemas.microsoft.com/office/powerpoint/2010/main" val="1408013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a:t>
            </a:r>
            <a:r>
              <a:rPr kumimoji="1" lang="en-US" altLang="zh-CN" dirty="0" err="1" smtClean="0"/>
              <a:t>softmax</a:t>
            </a:r>
            <a:r>
              <a:rPr kumimoji="1" lang="zh-CN" altLang="en-US" dirty="0" smtClean="0"/>
              <a:t>就有点水，本质上其实就是最大值，只是进行了归一化，并通过</a:t>
            </a:r>
            <a:r>
              <a:rPr kumimoji="1" lang="en-US" altLang="zh-CN" dirty="0" err="1" smtClean="0"/>
              <a:t>e^x</a:t>
            </a:r>
            <a:r>
              <a:rPr kumimoji="1" lang="zh-CN" altLang="en-US" dirty="0" smtClean="0"/>
              <a:t>次方进行了缩放</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32</a:t>
            </a:fld>
            <a:endParaRPr kumimoji="1" lang="zh-CN" altLang="en-US"/>
          </a:p>
        </p:txBody>
      </p:sp>
    </p:spTree>
    <p:extLst>
      <p:ext uri="{BB962C8B-B14F-4D97-AF65-F5344CB8AC3E}">
        <p14:creationId xmlns:p14="http://schemas.microsoft.com/office/powerpoint/2010/main" val="136122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好，看完这里，我们再来看看手写字体网络的代码，首先初始化，</a:t>
            </a:r>
            <a:endParaRPr kumimoji="1" lang="en-US" altLang="zh-CN" dirty="0" smtClean="0"/>
          </a:p>
          <a:p>
            <a:r>
              <a:rPr kumimoji="1" lang="zh-CN" altLang="en-US" dirty="0" smtClean="0"/>
              <a:t>接下来添加网络结构，第一层多了一个</a:t>
            </a:r>
            <a:r>
              <a:rPr kumimoji="1" lang="en-US" altLang="zh-CN" dirty="0" smtClean="0"/>
              <a:t>flatten</a:t>
            </a:r>
            <a:r>
              <a:rPr kumimoji="1" lang="zh-CN" altLang="en-US" dirty="0" smtClean="0"/>
              <a:t>，相当于就是提供了一个展开层，这个完全可以自己实现哈</a:t>
            </a:r>
            <a:endParaRPr kumimoji="1" lang="en-US" altLang="zh-CN" dirty="0" smtClean="0"/>
          </a:p>
          <a:p>
            <a:r>
              <a:rPr kumimoji="1" lang="zh-CN" altLang="en-US" dirty="0" smtClean="0"/>
              <a:t>加下来就是。。。</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33</a:t>
            </a:fld>
            <a:endParaRPr kumimoji="1" lang="zh-CN" altLang="en-US"/>
          </a:p>
        </p:txBody>
      </p:sp>
    </p:spTree>
    <p:extLst>
      <p:ext uri="{BB962C8B-B14F-4D97-AF65-F5344CB8AC3E}">
        <p14:creationId xmlns:p14="http://schemas.microsoft.com/office/powerpoint/2010/main" val="163480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好，代码也写了，最后，能跟大家再描述一下的就是：要搭建一个神经网络模型，要确定哪些因素？</a:t>
            </a:r>
            <a:r>
              <a:rPr kumimoji="1" lang="en-US" altLang="zh-CN" dirty="0" smtClean="0"/>
              <a:t/>
            </a:r>
            <a:br>
              <a:rPr kumimoji="1" lang="en-US" altLang="zh-CN" dirty="0" smtClean="0"/>
            </a:br>
            <a:r>
              <a:rPr kumimoji="1" lang="mr-IN"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34</a:t>
            </a:fld>
            <a:endParaRPr kumimoji="1" lang="zh-CN" altLang="en-US"/>
          </a:p>
        </p:txBody>
      </p:sp>
    </p:spTree>
    <p:extLst>
      <p:ext uri="{BB962C8B-B14F-4D97-AF65-F5344CB8AC3E}">
        <p14:creationId xmlns:p14="http://schemas.microsoft.com/office/powerpoint/2010/main" val="822299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回顾一下</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35</a:t>
            </a:fld>
            <a:endParaRPr kumimoji="1" lang="zh-CN" altLang="en-US"/>
          </a:p>
        </p:txBody>
      </p:sp>
    </p:spTree>
    <p:extLst>
      <p:ext uri="{BB962C8B-B14F-4D97-AF65-F5344CB8AC3E}">
        <p14:creationId xmlns:p14="http://schemas.microsoft.com/office/powerpoint/2010/main" val="883995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最后，向大家展示一下相对复杂的一个</a:t>
            </a:r>
            <a:r>
              <a:rPr kumimoji="1" lang="en-US" altLang="zh-CN" dirty="0" smtClean="0"/>
              <a:t>demo</a:t>
            </a:r>
            <a:r>
              <a:rPr kumimoji="1" lang="zh-CN" altLang="en-US" dirty="0" smtClean="0"/>
              <a:t>，这是直接用别人训练好的网络</a:t>
            </a:r>
            <a:endParaRPr kumimoji="1" lang="en-US" altLang="zh-CN" dirty="0" smtClean="0"/>
          </a:p>
          <a:p>
            <a:r>
              <a:rPr kumimoji="1" lang="zh-CN" altLang="en-US" dirty="0" smtClean="0"/>
              <a:t>是</a:t>
            </a:r>
            <a:r>
              <a:rPr kumimoji="1" lang="en-US" altLang="zh-CN" dirty="0" err="1" smtClean="0"/>
              <a:t>imagenet</a:t>
            </a:r>
            <a:r>
              <a:rPr kumimoji="1" lang="zh-CN" altLang="en-US" dirty="0" smtClean="0"/>
              <a:t>数据集，一共有大约</a:t>
            </a:r>
            <a:r>
              <a:rPr kumimoji="1" lang="en-US" altLang="zh-CN" dirty="0" smtClean="0"/>
              <a:t>100</a:t>
            </a:r>
            <a:r>
              <a:rPr kumimoji="1" lang="zh-CN" altLang="en-US" dirty="0" smtClean="0"/>
              <a:t>种动物，可以实际看一下效果</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36</a:t>
            </a:fld>
            <a:endParaRPr kumimoji="1" lang="zh-CN" altLang="en-US"/>
          </a:p>
        </p:txBody>
      </p:sp>
    </p:spTree>
    <p:extLst>
      <p:ext uri="{BB962C8B-B14F-4D97-AF65-F5344CB8AC3E}">
        <p14:creationId xmlns:p14="http://schemas.microsoft.com/office/powerpoint/2010/main" val="704824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最后这一个</a:t>
            </a:r>
            <a:r>
              <a:rPr kumimoji="1" lang="en-US" altLang="zh-CN" dirty="0" smtClean="0"/>
              <a:t>demo</a:t>
            </a:r>
            <a:r>
              <a:rPr kumimoji="1" lang="zh-CN" altLang="en-US" dirty="0" smtClean="0"/>
              <a:t>就相对比较复杂，主要在于神经网络的结构的选择，一般来讲，对图片用卷积神经网络最好，而语音识别，因为语音这个东西的特殊性，采用循环神经网络的结构，后面的简单介绍一下就好</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37</a:t>
            </a:fld>
            <a:endParaRPr kumimoji="1" lang="zh-CN" altLang="en-US"/>
          </a:p>
        </p:txBody>
      </p:sp>
    </p:spTree>
    <p:extLst>
      <p:ext uri="{BB962C8B-B14F-4D97-AF65-F5344CB8AC3E}">
        <p14:creationId xmlns:p14="http://schemas.microsoft.com/office/powerpoint/2010/main" val="225895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38</a:t>
            </a:fld>
            <a:endParaRPr kumimoji="1" lang="zh-CN" altLang="en-US"/>
          </a:p>
        </p:txBody>
      </p:sp>
    </p:spTree>
    <p:extLst>
      <p:ext uri="{BB962C8B-B14F-4D97-AF65-F5344CB8AC3E}">
        <p14:creationId xmlns:p14="http://schemas.microsoft.com/office/powerpoint/2010/main" val="787926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矩阵简写</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43</a:t>
            </a:fld>
            <a:endParaRPr kumimoji="1" lang="zh-CN" altLang="en-US"/>
          </a:p>
        </p:txBody>
      </p:sp>
    </p:spTree>
    <p:extLst>
      <p:ext uri="{BB962C8B-B14F-4D97-AF65-F5344CB8AC3E}">
        <p14:creationId xmlns:p14="http://schemas.microsoft.com/office/powerpoint/2010/main" val="198971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梯度下降，首先，</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4</a:t>
            </a:r>
          </a:p>
          <a:p>
            <a:r>
              <a:rPr kumimoji="1" lang="zh-CN" altLang="en-US" dirty="0" smtClean="0"/>
              <a:t>偏导到底是什么呢？假设</a:t>
            </a:r>
            <a:r>
              <a:rPr kumimoji="1" lang="en-US" altLang="zh-CN" dirty="0" smtClean="0"/>
              <a:t>b</a:t>
            </a:r>
            <a:r>
              <a:rPr kumimoji="1" lang="zh-CN" altLang="en-US" dirty="0" smtClean="0"/>
              <a:t>是常数，那么</a:t>
            </a:r>
            <a:r>
              <a:rPr kumimoji="1" lang="en-US" altLang="zh-CN" dirty="0" smtClean="0"/>
              <a:t>D</a:t>
            </a:r>
            <a:r>
              <a:rPr kumimoji="1" lang="zh-CN" altLang="en-US" dirty="0" smtClean="0"/>
              <a:t>和</a:t>
            </a:r>
            <a:r>
              <a:rPr kumimoji="1" lang="en-US" altLang="zh-CN" dirty="0" smtClean="0"/>
              <a:t>a</a:t>
            </a:r>
            <a:r>
              <a:rPr kumimoji="1" lang="zh-CN" altLang="en-US" dirty="0" smtClean="0"/>
              <a:t>画出曲线，必然是一个反抛物线，那么偏导是什么？</a:t>
            </a:r>
            <a:endParaRPr kumimoji="1" lang="en-US" altLang="zh-CN" dirty="0" smtClean="0"/>
          </a:p>
          <a:p>
            <a:r>
              <a:rPr kumimoji="1" lang="zh-CN" altLang="en-US" dirty="0" smtClean="0"/>
              <a:t>偏导是使曲线上升最快的方向，那么沿着负偏导的方向，就是曲线下降最快的方向，我们的目标就是使偏导不断下降，直到接近</a:t>
            </a:r>
            <a:r>
              <a:rPr kumimoji="1" lang="en-US" altLang="zh-CN" dirty="0" smtClean="0"/>
              <a:t>0</a:t>
            </a:r>
          </a:p>
          <a:p>
            <a:r>
              <a:rPr kumimoji="1" lang="zh-CN" altLang="en-US" dirty="0" smtClean="0"/>
              <a:t>可以写出</a:t>
            </a:r>
            <a:r>
              <a:rPr kumimoji="1" lang="en-US" altLang="zh-CN" dirty="0" smtClean="0"/>
              <a:t>5</a:t>
            </a:r>
            <a:r>
              <a:rPr kumimoji="1" lang="zh-CN" altLang="en-US" dirty="0" smtClean="0"/>
              <a:t>这样的式子，给定一个学习率，它的存在是为了防止下降速度过快导致的不收敛的问题，比如：图示</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4</a:t>
            </a:fld>
            <a:endParaRPr kumimoji="1" lang="zh-CN" altLang="en-US"/>
          </a:p>
        </p:txBody>
      </p:sp>
    </p:spTree>
    <p:extLst>
      <p:ext uri="{BB962C8B-B14F-4D97-AF65-F5344CB8AC3E}">
        <p14:creationId xmlns:p14="http://schemas.microsoft.com/office/powerpoint/2010/main" val="111635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如图，这是一个理想状态下</a:t>
            </a:r>
            <a:r>
              <a:rPr kumimoji="1" lang="en-US" altLang="zh-CN" dirty="0" smtClean="0"/>
              <a:t>D</a:t>
            </a:r>
            <a:r>
              <a:rPr kumimoji="1" lang="zh-CN" altLang="en-US" dirty="0" smtClean="0"/>
              <a:t>和</a:t>
            </a:r>
            <a:r>
              <a:rPr kumimoji="1" lang="en-US" altLang="zh-CN" dirty="0" smtClean="0"/>
              <a:t>a</a:t>
            </a:r>
            <a:r>
              <a:rPr kumimoji="1" lang="zh-CN" altLang="en-US" dirty="0" smtClean="0"/>
              <a:t>，</a:t>
            </a:r>
            <a:r>
              <a:rPr kumimoji="1" lang="en-US" altLang="zh-CN" dirty="0" smtClean="0"/>
              <a:t>b</a:t>
            </a:r>
            <a:r>
              <a:rPr kumimoji="1" lang="zh-CN" altLang="en-US" dirty="0" smtClean="0"/>
              <a:t>的图像，沿着负梯度方向不断下降，最终会到达一个梯度为</a:t>
            </a:r>
            <a:r>
              <a:rPr kumimoji="1" lang="en-US" altLang="zh-CN" dirty="0" smtClean="0"/>
              <a:t>0</a:t>
            </a:r>
            <a:r>
              <a:rPr kumimoji="1" lang="zh-CN" altLang="en-US" dirty="0" smtClean="0"/>
              <a:t>的地方，可以近似看作</a:t>
            </a:r>
            <a:r>
              <a:rPr kumimoji="1" lang="en-US" altLang="zh-CN" dirty="0" smtClean="0"/>
              <a:t>a</a:t>
            </a:r>
            <a:r>
              <a:rPr kumimoji="1" lang="zh-CN" altLang="en-US" dirty="0" smtClean="0"/>
              <a:t>，</a:t>
            </a:r>
            <a:r>
              <a:rPr kumimoji="1" lang="en-US" altLang="zh-CN" dirty="0" smtClean="0"/>
              <a:t>b</a:t>
            </a:r>
            <a:r>
              <a:rPr kumimoji="1" lang="zh-CN" altLang="en-US" dirty="0" smtClean="0"/>
              <a:t>的最佳值。</a:t>
            </a:r>
            <a:endParaRPr kumimoji="1" lang="en-US" altLang="zh-CN" dirty="0" smtClean="0"/>
          </a:p>
          <a:p>
            <a:r>
              <a:rPr kumimoji="1" lang="zh-CN" altLang="en-US" dirty="0" smtClean="0"/>
              <a:t>右图是等高图，是对</a:t>
            </a:r>
            <a:r>
              <a:rPr kumimoji="1" lang="en-US" altLang="zh-CN" dirty="0" smtClean="0"/>
              <a:t>D=</a:t>
            </a:r>
            <a:r>
              <a:rPr kumimoji="1" lang="zh-CN" altLang="en-US" dirty="0" smtClean="0"/>
              <a:t>某固定值截出来的一个图，沿着负梯度方向，不断下降</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5</a:t>
            </a:fld>
            <a:endParaRPr kumimoji="1" lang="zh-CN" altLang="en-US"/>
          </a:p>
        </p:txBody>
      </p:sp>
    </p:spTree>
    <p:extLst>
      <p:ext uri="{BB962C8B-B14F-4D97-AF65-F5344CB8AC3E}">
        <p14:creationId xmlns:p14="http://schemas.microsoft.com/office/powerpoint/2010/main" val="75839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好，这里关于负梯度我解释了不少，但是相信没有什么比一个</a:t>
            </a:r>
            <a:r>
              <a:rPr kumimoji="1" lang="en-US" altLang="zh-CN" dirty="0" smtClean="0"/>
              <a:t>demo</a:t>
            </a:r>
            <a:r>
              <a:rPr kumimoji="1" lang="zh-CN" altLang="en-US" dirty="0" smtClean="0"/>
              <a:t>能解释的更清晰了，如果不能，那就两个</a:t>
            </a:r>
            <a:r>
              <a:rPr kumimoji="1" lang="en-US" altLang="zh-CN" dirty="0" smtClean="0"/>
              <a:t>demo</a:t>
            </a:r>
          </a:p>
          <a:p>
            <a:r>
              <a:rPr kumimoji="1" lang="zh-CN" altLang="en-US" dirty="0" smtClean="0"/>
              <a:t>这里对前面的线性回归问题的梯度下降解法，我做了一个动态演示的</a:t>
            </a:r>
            <a:r>
              <a:rPr kumimoji="1" lang="en-US" altLang="zh-CN" dirty="0" smtClean="0"/>
              <a:t>demo</a:t>
            </a:r>
          </a:p>
          <a:p>
            <a:r>
              <a:rPr kumimoji="1" lang="en-US" altLang="zh-CN" dirty="0" smtClean="0"/>
              <a:t>Demo</a:t>
            </a:r>
            <a:r>
              <a:rPr kumimoji="1" lang="zh-CN" altLang="en-US" dirty="0" smtClean="0"/>
              <a:t>介绍完毕</a:t>
            </a:r>
            <a:endParaRPr kumimoji="1" lang="en-US" altLang="zh-CN" dirty="0" smtClean="0"/>
          </a:p>
          <a:p>
            <a:r>
              <a:rPr kumimoji="1" lang="zh-CN" altLang="en-US" dirty="0" smtClean="0"/>
              <a:t>那么，讲到这里，最重要的是什么呢？是名词，以及他们对应的英文。如果觉得上述听不太懂，就记住名词就好了。并不影响对神经网络的学习</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6</a:t>
            </a:fld>
            <a:endParaRPr kumimoji="1" lang="zh-CN" altLang="en-US"/>
          </a:p>
        </p:txBody>
      </p:sp>
    </p:spTree>
    <p:extLst>
      <p:ext uri="{BB962C8B-B14F-4D97-AF65-F5344CB8AC3E}">
        <p14:creationId xmlns:p14="http://schemas.microsoft.com/office/powerpoint/2010/main" val="68894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现在来看看相对复杂的一个问题，非直线的情况怎么解决？</a:t>
            </a:r>
            <a:endParaRPr kumimoji="1" lang="en-US" altLang="zh-CN" dirty="0" smtClean="0"/>
          </a:p>
          <a:p>
            <a:r>
              <a:rPr kumimoji="1" lang="zh-CN" altLang="en-US" dirty="0" smtClean="0"/>
              <a:t>假设我们知道这条直线是一个</a:t>
            </a:r>
            <a:r>
              <a:rPr kumimoji="1" lang="en-US" altLang="zh-CN" dirty="0" smtClean="0"/>
              <a:t>3</a:t>
            </a:r>
            <a:r>
              <a:rPr kumimoji="1" lang="zh-CN" altLang="en-US" dirty="0" smtClean="0"/>
              <a:t>次多项式，首先</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4</a:t>
            </a:r>
            <a:r>
              <a:rPr kumimoji="1" lang="zh-CN" altLang="en-US" dirty="0" smtClean="0"/>
              <a:t>，</a:t>
            </a:r>
            <a:r>
              <a:rPr kumimoji="1" lang="en-US" altLang="zh-CN" dirty="0" smtClean="0"/>
              <a:t>5</a:t>
            </a:r>
            <a:r>
              <a:rPr kumimoji="1" lang="zh-CN" altLang="en-US" dirty="0" smtClean="0"/>
              <a:t>，</a:t>
            </a:r>
            <a:r>
              <a:rPr kumimoji="1" lang="en-US" altLang="zh-CN" dirty="0" smtClean="0"/>
              <a:t>6</a:t>
            </a:r>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7</a:t>
            </a:fld>
            <a:endParaRPr kumimoji="1" lang="zh-CN" altLang="en-US"/>
          </a:p>
        </p:txBody>
      </p:sp>
    </p:spTree>
    <p:extLst>
      <p:ext uri="{BB962C8B-B14F-4D97-AF65-F5344CB8AC3E}">
        <p14:creationId xmlns:p14="http://schemas.microsoft.com/office/powerpoint/2010/main" val="14055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但是当我的曲线方程发生变化，如果要按照之前的方法，首先，拟合方程就不好给出，更何况除了平方三次方，还有</a:t>
            </a:r>
            <a:r>
              <a:rPr kumimoji="1" lang="en-US" altLang="zh-CN" dirty="0" smtClean="0"/>
              <a:t>log</a:t>
            </a:r>
            <a:r>
              <a:rPr kumimoji="1" lang="zh-CN" altLang="en-US" dirty="0" smtClean="0"/>
              <a:t>，指数这样的计算</a:t>
            </a:r>
            <a:endParaRPr kumimoji="1" lang="en-US" altLang="zh-CN" dirty="0" smtClean="0"/>
          </a:p>
          <a:p>
            <a:r>
              <a:rPr kumimoji="1" lang="zh-CN" altLang="en-US" dirty="0" smtClean="0"/>
              <a:t>另一个就是多元，如果输入不是一个</a:t>
            </a:r>
            <a:r>
              <a:rPr kumimoji="1" lang="en-US" altLang="zh-CN" dirty="0" smtClean="0"/>
              <a:t>x</a:t>
            </a:r>
            <a:r>
              <a:rPr kumimoji="1" lang="zh-CN" altLang="en-US" dirty="0" smtClean="0"/>
              <a:t>呢？</a:t>
            </a:r>
            <a:endParaRPr kumimoji="1" lang="en-US" altLang="zh-CN" dirty="0" smtClean="0"/>
          </a:p>
          <a:p>
            <a:r>
              <a:rPr kumimoji="1" lang="zh-CN" altLang="en-US" dirty="0" smtClean="0"/>
              <a:t>有解决的方法吗？当然有呀，就是神经网络</a:t>
            </a:r>
            <a:endParaRPr kumimoji="1" lang="en-US" altLang="zh-CN" dirty="0" smtClean="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8</a:t>
            </a:fld>
            <a:endParaRPr kumimoji="1" lang="zh-CN" altLang="en-US"/>
          </a:p>
        </p:txBody>
      </p:sp>
    </p:spTree>
    <p:extLst>
      <p:ext uri="{BB962C8B-B14F-4D97-AF65-F5344CB8AC3E}">
        <p14:creationId xmlns:p14="http://schemas.microsoft.com/office/powerpoint/2010/main" val="103398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在开始之前，我们来回顾一下刚才我讲的内容，</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4</a:t>
            </a:r>
            <a:r>
              <a:rPr kumimoji="1" lang="zh-CN" altLang="en-US" dirty="0" smtClean="0"/>
              <a:t>，</a:t>
            </a:r>
            <a:endParaRPr kumimoji="1" lang="en-US" altLang="zh-CN" dirty="0" smtClean="0"/>
          </a:p>
          <a:p>
            <a:r>
              <a:rPr kumimoji="1" lang="zh-CN" altLang="en-US" dirty="0" smtClean="0"/>
              <a:t>感觉内容有点干，那先来一个</a:t>
            </a:r>
            <a:r>
              <a:rPr kumimoji="1" lang="en-US" altLang="zh-CN" dirty="0" smtClean="0"/>
              <a:t>demo</a:t>
            </a:r>
            <a:r>
              <a:rPr kumimoji="1" lang="zh-CN" altLang="en-US" dirty="0" smtClean="0"/>
              <a:t>吧，看看神经网络和传统方法的效果如何</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C09A187C-2072-BD41-87FA-E899084B9262}" type="slidenum">
              <a:rPr kumimoji="1" lang="zh-CN" altLang="en-US" smtClean="0"/>
              <a:t>9</a:t>
            </a:fld>
            <a:endParaRPr kumimoji="1" lang="zh-CN" altLang="en-US"/>
          </a:p>
        </p:txBody>
      </p:sp>
    </p:spTree>
    <p:extLst>
      <p:ext uri="{BB962C8B-B14F-4D97-AF65-F5344CB8AC3E}">
        <p14:creationId xmlns:p14="http://schemas.microsoft.com/office/powerpoint/2010/main" val="537903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11/1/18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localhost:123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baidu.com/link?url=4IWpLiY3U6EMD22nujkiiYLzyjg6fwR9N_fR5uYsvfaQJSNiAaVkpVblYd8T9SnmolNbmTcg-ejfBZY-5w__m_"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0.png"/><Relationship Id="rId5" Type="http://schemas.openxmlformats.org/officeDocument/2006/relationships/image" Target="../media/image180.png"/><Relationship Id="rId6" Type="http://schemas.openxmlformats.org/officeDocument/2006/relationships/image" Target="../media/image190.png"/><Relationship Id="rId7" Type="http://schemas.openxmlformats.org/officeDocument/2006/relationships/image" Target="../media/image200.png"/><Relationship Id="rId8" Type="http://schemas.openxmlformats.org/officeDocument/2006/relationships/image" Target="../media/image210.png"/><Relationship Id="rId9" Type="http://schemas.openxmlformats.org/officeDocument/2006/relationships/image" Target="../media/image220.png"/><Relationship Id="rId10"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240.png"/><Relationship Id="rId13" Type="http://schemas.openxmlformats.org/officeDocument/2006/relationships/image" Target="../media/image250.png"/><Relationship Id="rId14" Type="http://schemas.openxmlformats.org/officeDocument/2006/relationships/image" Target="../media/image260.png"/><Relationship Id="rId15" Type="http://schemas.openxmlformats.org/officeDocument/2006/relationships/image" Target="../media/image270.png"/><Relationship Id="rId16" Type="http://schemas.openxmlformats.org/officeDocument/2006/relationships/image" Target="../media/image280.png"/><Relationship Id="rId17" Type="http://schemas.openxmlformats.org/officeDocument/2006/relationships/image" Target="../media/image290.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50.png"/><Relationship Id="rId5" Type="http://schemas.openxmlformats.org/officeDocument/2006/relationships/image" Target="../media/image260.png"/><Relationship Id="rId6" Type="http://schemas.openxmlformats.org/officeDocument/2006/relationships/image" Target="../media/image270.png"/><Relationship Id="rId7" Type="http://schemas.openxmlformats.org/officeDocument/2006/relationships/image" Target="../media/image280.png"/><Relationship Id="rId8" Type="http://schemas.openxmlformats.org/officeDocument/2006/relationships/image" Target="../media/image290.png"/><Relationship Id="rId9" Type="http://schemas.openxmlformats.org/officeDocument/2006/relationships/image" Target="../media/image230.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28.png"/><Relationship Id="rId5" Type="http://schemas.openxmlformats.org/officeDocument/2006/relationships/image" Target="../media/image190.png"/><Relationship Id="rId6" Type="http://schemas.openxmlformats.org/officeDocument/2006/relationships/image" Target="../media/image200.png"/><Relationship Id="rId7" Type="http://schemas.openxmlformats.org/officeDocument/2006/relationships/image" Target="../media/image210.png"/><Relationship Id="rId8" Type="http://schemas.openxmlformats.org/officeDocument/2006/relationships/image" Target="../media/image220.png"/><Relationship Id="rId9" Type="http://schemas.openxmlformats.org/officeDocument/2006/relationships/image" Target="../media/image230.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0.png"/><Relationship Id="rId5" Type="http://schemas.openxmlformats.org/officeDocument/2006/relationships/image" Target="../media/image260.png"/><Relationship Id="rId6" Type="http://schemas.openxmlformats.org/officeDocument/2006/relationships/image" Target="../media/image270.png"/><Relationship Id="rId7" Type="http://schemas.openxmlformats.org/officeDocument/2006/relationships/image" Target="../media/image280.png"/><Relationship Id="rId8" Type="http://schemas.openxmlformats.org/officeDocument/2006/relationships/image" Target="../media/image290.png"/><Relationship Id="rId9" Type="http://schemas.openxmlformats.org/officeDocument/2006/relationships/image" Target="../media/image230.png"/><Relationship Id="rId10" Type="http://schemas.openxmlformats.org/officeDocument/2006/relationships/image" Target="../media/image32.png"/><Relationship Id="rId11"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localhost:5837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40.png"/><Relationship Id="rId5" Type="http://schemas.openxmlformats.org/officeDocument/2006/relationships/image" Target="../media/image250.png"/><Relationship Id="rId6" Type="http://schemas.openxmlformats.org/officeDocument/2006/relationships/image" Target="../media/image260.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0.png"/><Relationship Id="rId10" Type="http://schemas.openxmlformats.org/officeDocument/2006/relationships/image" Target="../media/image230.png"/><Relationship Id="rId11"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28.png"/><Relationship Id="rId5" Type="http://schemas.openxmlformats.org/officeDocument/2006/relationships/image" Target="../media/image190.png"/><Relationship Id="rId6" Type="http://schemas.openxmlformats.org/officeDocument/2006/relationships/image" Target="../media/image200.png"/><Relationship Id="rId7" Type="http://schemas.openxmlformats.org/officeDocument/2006/relationships/image" Target="../media/image210.png"/><Relationship Id="rId8" Type="http://schemas.openxmlformats.org/officeDocument/2006/relationships/image" Target="../media/image220.png"/><Relationship Id="rId9" Type="http://schemas.openxmlformats.org/officeDocument/2006/relationships/image" Target="../media/image230.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1234/" TargetMode="External"/><Relationship Id="rId4" Type="http://schemas.openxmlformats.org/officeDocument/2006/relationships/hyperlink" Target="http://www.baidu.com/link?url=4IWpLiY3U6EMD22nujkiiYLzyjg6fwR9N_fR5uYsvfaQJSNiAaVkpVblYd8T9SnmolNbmTcg-ejfBZY-5w__m_"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240.png"/><Relationship Id="rId7" Type="http://schemas.openxmlformats.org/officeDocument/2006/relationships/image" Target="../media/image250.png"/><Relationship Id="rId8" Type="http://schemas.openxmlformats.org/officeDocument/2006/relationships/image" Target="../media/image260.png"/><Relationship Id="rId9" Type="http://schemas.openxmlformats.org/officeDocument/2006/relationships/image" Target="../media/image270.png"/><Relationship Id="rId10" Type="http://schemas.openxmlformats.org/officeDocument/2006/relationships/image" Target="../media/image280.png"/><Relationship Id="rId11" Type="http://schemas.openxmlformats.org/officeDocument/2006/relationships/image" Target="../media/image29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180.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0.png"/><Relationship Id="rId5" Type="http://schemas.openxmlformats.org/officeDocument/2006/relationships/image" Target="../media/image260.png"/><Relationship Id="rId6" Type="http://schemas.openxmlformats.org/officeDocument/2006/relationships/image" Target="../media/image270.png"/><Relationship Id="rId7" Type="http://schemas.openxmlformats.org/officeDocument/2006/relationships/image" Target="../media/image280.png"/><Relationship Id="rId8" Type="http://schemas.openxmlformats.org/officeDocument/2006/relationships/image" Target="../media/image290.png"/><Relationship Id="rId9" Type="http://schemas.openxmlformats.org/officeDocument/2006/relationships/image" Target="../media/image230.png"/><Relationship Id="rId10" Type="http://schemas.openxmlformats.org/officeDocument/2006/relationships/image" Target="../media/image32.png"/><Relationship Id="rId11"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61.png"/><Relationship Id="rId5" Type="http://schemas.openxmlformats.org/officeDocument/2006/relationships/image" Target="../media/image45.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180.png"/><Relationship Id="rId10" Type="http://schemas.openxmlformats.org/officeDocument/2006/relationships/image" Target="../media/image50.png"/></Relationships>
</file>

<file path=ppt/slides/_rels/slide34.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localhost:49349/" TargetMode="External"/><Relationship Id="rId5" Type="http://schemas.openxmlformats.org/officeDocument/2006/relationships/hyperlink" Target="http://localhost:60148/"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image" Target="../media/image230.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0.png"/><Relationship Id="rId4" Type="http://schemas.openxmlformats.org/officeDocument/2006/relationships/image" Target="../media/image350.png"/><Relationship Id="rId5" Type="http://schemas.openxmlformats.org/officeDocument/2006/relationships/image" Target="../media/image240.png"/><Relationship Id="rId6" Type="http://schemas.openxmlformats.org/officeDocument/2006/relationships/image" Target="../media/image250.png"/><Relationship Id="rId7" Type="http://schemas.openxmlformats.org/officeDocument/2006/relationships/image" Target="../media/image260.png"/><Relationship Id="rId8" Type="http://schemas.openxmlformats.org/officeDocument/2006/relationships/image" Target="../media/image270.png"/><Relationship Id="rId9" Type="http://schemas.openxmlformats.org/officeDocument/2006/relationships/image" Target="../media/image280.png"/><Relationship Id="rId10" Type="http://schemas.openxmlformats.org/officeDocument/2006/relationships/image" Target="../media/image29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baidu.com/link?url=4IWpLiY3U6EMD22nujkiiYLzyjg6fwR9N_fR5uYsvfaQJSNiAaVkpVblYd8T9SnmolNbmTcg-ejfBZY-5w__m_"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前端 神经网络基础</a:t>
            </a:r>
            <a:endParaRPr kumimoji="1" lang="zh-CN" altLang="en-US" dirty="0"/>
          </a:p>
        </p:txBody>
      </p:sp>
      <p:sp>
        <p:nvSpPr>
          <p:cNvPr id="3" name="副标题 2"/>
          <p:cNvSpPr>
            <a:spLocks noGrp="1"/>
          </p:cNvSpPr>
          <p:nvPr>
            <p:ph type="subTitle" idx="1"/>
          </p:nvPr>
        </p:nvSpPr>
        <p:spPr/>
        <p:txBody>
          <a:bodyPr>
            <a:normAutofit/>
          </a:bodyPr>
          <a:lstStyle/>
          <a:p>
            <a:r>
              <a:rPr kumimoji="1" lang="en-US" altLang="zh-CN" dirty="0" smtClean="0"/>
              <a:t>					</a:t>
            </a:r>
            <a:r>
              <a:rPr kumimoji="1" lang="zh-CN" altLang="en-US" sz="2800" dirty="0" smtClean="0"/>
              <a:t>前端金融</a:t>
            </a:r>
            <a:r>
              <a:rPr kumimoji="1" lang="zh-CN" altLang="en-US" sz="2800" dirty="0"/>
              <a:t>组：</a:t>
            </a:r>
            <a:r>
              <a:rPr kumimoji="1" lang="zh-CN" altLang="en-US" sz="2800" dirty="0" smtClean="0"/>
              <a:t>马晓博</a:t>
            </a:r>
            <a:endParaRPr kumimoji="1" lang="zh-CN" altLang="en-US" sz="2800" dirty="0"/>
          </a:p>
        </p:txBody>
      </p:sp>
    </p:spTree>
    <p:extLst>
      <p:ext uri="{BB962C8B-B14F-4D97-AF65-F5344CB8AC3E}">
        <p14:creationId xmlns:p14="http://schemas.microsoft.com/office/powerpoint/2010/main" val="1187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sp>
        <p:nvSpPr>
          <p:cNvPr id="3" name="内容占位符 2"/>
          <p:cNvSpPr>
            <a:spLocks noGrp="1"/>
          </p:cNvSpPr>
          <p:nvPr>
            <p:ph idx="1"/>
          </p:nvPr>
        </p:nvSpPr>
        <p:spPr/>
        <p:txBody>
          <a:bodyPr/>
          <a:lstStyle/>
          <a:p>
            <a:r>
              <a:rPr kumimoji="1" lang="zh-CN" altLang="en-US" dirty="0" smtClean="0">
                <a:hlinkClick r:id="rId3"/>
              </a:rPr>
              <a:t>线性回归实例演示地址</a:t>
            </a:r>
            <a:endParaRPr kumimoji="1" lang="en-US" altLang="zh-CN" dirty="0" smtClean="0"/>
          </a:p>
          <a:p>
            <a:endParaRPr kumimoji="1" lang="zh-CN" altLang="en-US" dirty="0"/>
          </a:p>
        </p:txBody>
      </p:sp>
    </p:spTree>
    <p:extLst>
      <p:ext uri="{BB962C8B-B14F-4D97-AF65-F5344CB8AC3E}">
        <p14:creationId xmlns:p14="http://schemas.microsoft.com/office/powerpoint/2010/main" val="10236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lang="zh-CN" altLang="en-US"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zh-CN" altLang="en-US"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a:t>Artificial neural networks</a:t>
            </a:r>
            <a:r>
              <a:rPr lang="en-US" altLang="zh-CN" dirty="0"/>
              <a:t> (</a:t>
            </a:r>
            <a:r>
              <a:rPr lang="en-US" altLang="zh-CN" b="1" dirty="0"/>
              <a:t>ANN</a:t>
            </a:r>
            <a:r>
              <a:rPr lang="en-US" altLang="zh-CN" dirty="0"/>
              <a:t>) </a:t>
            </a:r>
            <a:r>
              <a:rPr lang="en-US" altLang="zh-CN" dirty="0" smtClean="0"/>
              <a:t>is </a:t>
            </a:r>
            <a:r>
              <a:rPr lang="en-US" altLang="zh-CN" dirty="0"/>
              <a:t>computing systems vaguely inspired by the biological neural networks that constitute animal brains</a:t>
            </a:r>
            <a:r>
              <a:rPr lang="en-US" altLang="zh-CN" dirty="0" smtClean="0"/>
              <a:t>.</a:t>
            </a:r>
            <a:r>
              <a:rPr lang="en-US" altLang="zh-CN" baseline="30000" dirty="0" smtClean="0"/>
              <a:t> </a:t>
            </a:r>
            <a:r>
              <a:rPr lang="en-US" altLang="zh-CN" dirty="0"/>
              <a:t> The neural network itself isn't an algorithm, but rather a framework for many different machine learning algorithms to work together and process complex data </a:t>
            </a:r>
            <a:r>
              <a:rPr lang="en-US" altLang="zh-CN" dirty="0" smtClean="0"/>
              <a:t>inputs.</a:t>
            </a:r>
            <a:r>
              <a:rPr lang="en-US" altLang="zh-CN" baseline="30000" dirty="0"/>
              <a:t> </a:t>
            </a:r>
            <a:r>
              <a:rPr lang="en-US" altLang="zh-CN" dirty="0" smtClean="0"/>
              <a:t> Such </a:t>
            </a:r>
            <a:r>
              <a:rPr lang="en-US" altLang="zh-CN" dirty="0"/>
              <a:t>systems "learn" to perform tasks by considering examples, generally without being programmed with any task-specific rules. For example, in image recognition, they might learn to identify images that contain cats by analyzing example images that have been manually labeled as "cat" or "no cat" and using the results to identify cats in other images. They do this without any prior knowledge about cats, e.g., that they have fur, tails, whiskers and cat-like faces. Instead, they automatically generate identifying characteristics from the learning material that they process.</a:t>
            </a:r>
            <a:endParaRPr kumimoji="1" lang="zh-CN" altLang="en-US" dirty="0"/>
          </a:p>
        </p:txBody>
      </p:sp>
      <p:sp>
        <p:nvSpPr>
          <p:cNvPr id="7" name="矩形 6"/>
          <p:cNvSpPr/>
          <p:nvPr/>
        </p:nvSpPr>
        <p:spPr>
          <a:xfrm>
            <a:off x="1235394" y="-22860"/>
            <a:ext cx="8376588" cy="923330"/>
          </a:xfrm>
          <a:prstGeom prst="rect">
            <a:avLst/>
          </a:prstGeom>
          <a:noFill/>
        </p:spPr>
        <p:txBody>
          <a:bodyPr wrap="none" lIns="91440" tIns="45720" rIns="91440" bIns="45720">
            <a:spAutoFit/>
          </a:bodyPr>
          <a:lstStyle/>
          <a:p>
            <a:r>
              <a:rPr lang="zh-CN" altLang="en-US" sz="5400" u="sng" dirty="0" smtClean="0">
                <a:ln w="0"/>
                <a:effectLst>
                  <a:outerShdw blurRad="38100" dist="19050" dir="2700000" algn="tl" rotWithShape="0">
                    <a:schemeClr val="dk1">
                      <a:alpha val="40000"/>
                    </a:schemeClr>
                  </a:outerShdw>
                </a:effectLst>
                <a:hlinkClick r:id="rId3"/>
              </a:rPr>
              <a:t>神经网络</a:t>
            </a:r>
            <a:r>
              <a:rPr lang="en-US" altLang="zh-CN" sz="5400" dirty="0" smtClean="0">
                <a:ln w="0"/>
                <a:effectLst>
                  <a:outerShdw blurRad="38100" dist="19050" dir="2700000" algn="tl" rotWithShape="0">
                    <a:schemeClr val="dk1">
                      <a:alpha val="40000"/>
                    </a:schemeClr>
                  </a:outerShdw>
                </a:effectLst>
                <a:hlinkClick r:id="rId3"/>
              </a:rPr>
              <a:t>(Neural Networks)</a:t>
            </a:r>
            <a:endParaRPr lang="zh-CN"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09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lang="zh-CN" altLang="en-US"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zh-CN" altLang="en-US"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endParaRPr kumimoji="1" lang="zh-CN" altLang="en-US" dirty="0"/>
          </a:p>
        </p:txBody>
      </p:sp>
      <p:sp>
        <p:nvSpPr>
          <p:cNvPr id="3" name="内容占位符 2"/>
          <p:cNvSpPr>
            <a:spLocks noGrp="1"/>
          </p:cNvSpPr>
          <p:nvPr>
            <p:ph idx="1"/>
          </p:nvPr>
        </p:nvSpPr>
        <p:spPr>
          <a:xfrm>
            <a:off x="1451579" y="2015733"/>
            <a:ext cx="9603275" cy="1504708"/>
          </a:xfrm>
        </p:spPr>
        <p:txBody>
          <a:bodyPr>
            <a:normAutofit/>
          </a:bodyPr>
          <a:lstStyle/>
          <a:p>
            <a:r>
              <a:rPr kumimoji="1" lang="zh-CN" altLang="en-US" dirty="0" smtClean="0"/>
              <a:t>神经网络的设计灵感来自人类的大脑结构</a:t>
            </a:r>
            <a:endParaRPr kumimoji="1" lang="en-US" altLang="zh-CN" dirty="0" smtClean="0"/>
          </a:p>
          <a:p>
            <a:r>
              <a:rPr kumimoji="1" lang="zh-CN" altLang="en-US" dirty="0" smtClean="0"/>
              <a:t>神经网络不是一个算法，而是一个系统</a:t>
            </a:r>
            <a:endParaRPr kumimoji="1" lang="en-US" altLang="zh-CN" dirty="0" smtClean="0"/>
          </a:p>
          <a:p>
            <a:r>
              <a:rPr kumimoji="1" lang="zh-CN" altLang="en-US" dirty="0" smtClean="0"/>
              <a:t>这个系统在完成一项任务是通过对大量的样本进行学习，并不需要制定特定的任务</a:t>
            </a:r>
            <a:endParaRPr kumimoji="1" lang="en-US" altLang="zh-CN" dirty="0" smtClean="0"/>
          </a:p>
        </p:txBody>
      </p:sp>
      <p:sp>
        <p:nvSpPr>
          <p:cNvPr id="4" name="矩形 3"/>
          <p:cNvSpPr/>
          <p:nvPr/>
        </p:nvSpPr>
        <p:spPr>
          <a:xfrm>
            <a:off x="5097749" y="3926116"/>
            <a:ext cx="5852192" cy="1200329"/>
          </a:xfrm>
          <a:prstGeom prst="rect">
            <a:avLst/>
          </a:prstGeom>
        </p:spPr>
        <p:txBody>
          <a:bodyPr wrap="square">
            <a:spAutoFit/>
          </a:bodyPr>
          <a:lstStyle/>
          <a:p>
            <a:r>
              <a:rPr kumimoji="1" lang="zh-CN" altLang="en-US"/>
              <a:t>比如，在识别一张图片是否为猫的时候，只需要给这个系统大量的图片并标注这是不是猫，而不需要提取猫的特征，比如毛发、形状、尾巴等特点，这个系统会根据数据来自行寻找对这些图片进行判断的特征或者说依据</a:t>
            </a:r>
            <a:endParaRPr kumimoji="1" lang="en-US" altLang="zh-CN" dirty="0"/>
          </a:p>
        </p:txBody>
      </p:sp>
    </p:spTree>
    <p:extLst>
      <p:ext uri="{BB962C8B-B14F-4D97-AF65-F5344CB8AC3E}">
        <p14:creationId xmlns:p14="http://schemas.microsoft.com/office/powerpoint/2010/main" val="113590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sp>
        <p:nvSpPr>
          <p:cNvPr id="3" name="内容占位符 2"/>
          <p:cNvSpPr>
            <a:spLocks noGrp="1"/>
          </p:cNvSpPr>
          <p:nvPr>
            <p:ph idx="1"/>
          </p:nvPr>
        </p:nvSpPr>
        <p:spPr/>
        <p:txBody>
          <a:bodyPr/>
          <a:lstStyle/>
          <a:p>
            <a:r>
              <a:rPr lang="zh-CN" altLang="en-US" dirty="0"/>
              <a:t>有种理论说，人类的智慧来源于一个单一的算法</a:t>
            </a:r>
            <a:endParaRPr kumimoji="1" lang="zh-CN" altLang="en-US" dirty="0"/>
          </a:p>
        </p:txBody>
      </p:sp>
      <p:pic>
        <p:nvPicPr>
          <p:cNvPr id="4" name="图片 3"/>
          <p:cNvPicPr>
            <a:picLocks noChangeAspect="1"/>
          </p:cNvPicPr>
          <p:nvPr/>
        </p:nvPicPr>
        <p:blipFill>
          <a:blip r:embed="rId3"/>
          <a:stretch>
            <a:fillRect/>
          </a:stretch>
        </p:blipFill>
        <p:spPr>
          <a:xfrm>
            <a:off x="2524925" y="2559812"/>
            <a:ext cx="7456582" cy="3526964"/>
          </a:xfrm>
          <a:prstGeom prst="rect">
            <a:avLst/>
          </a:prstGeom>
        </p:spPr>
      </p:pic>
    </p:spTree>
    <p:extLst>
      <p:ext uri="{BB962C8B-B14F-4D97-AF65-F5344CB8AC3E}">
        <p14:creationId xmlns:p14="http://schemas.microsoft.com/office/powerpoint/2010/main" val="1507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451579" y="2158183"/>
            <a:ext cx="6005314" cy="3449638"/>
          </a:xfrm>
          <a:prstGeom prst="rect">
            <a:avLst/>
          </a:prstGeom>
        </p:spPr>
      </p:pic>
      <p:pic>
        <p:nvPicPr>
          <p:cNvPr id="8" name="图片 7"/>
          <p:cNvPicPr>
            <a:picLocks noChangeAspect="1"/>
          </p:cNvPicPr>
          <p:nvPr/>
        </p:nvPicPr>
        <p:blipFill>
          <a:blip r:embed="rId4"/>
          <a:stretch>
            <a:fillRect/>
          </a:stretch>
        </p:blipFill>
        <p:spPr>
          <a:xfrm>
            <a:off x="7943354" y="2257219"/>
            <a:ext cx="3111500" cy="143510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7589633" y="4095784"/>
                <a:ext cx="3818942" cy="14027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i="1" smtClean="0">
                              <a:latin typeface="Cambria Math" charset="0"/>
                            </a:rPr>
                          </m:ctrlPr>
                        </m:accPr>
                        <m:e>
                          <m:r>
                            <a:rPr kumimoji="1" lang="en-US" altLang="zh-CN" b="0" i="1" smtClean="0">
                              <a:latin typeface="Cambria Math" charset="0"/>
                            </a:rPr>
                            <m:t>𝑦</m:t>
                          </m:r>
                        </m:e>
                      </m:acc>
                      <m:r>
                        <a:rPr kumimoji="1" lang="en-US" altLang="zh-CN" b="0" i="1" smtClean="0">
                          <a:latin typeface="Cambria Math" charset="0"/>
                        </a:rPr>
                        <m:t>=</m:t>
                      </m:r>
                      <m:r>
                        <a:rPr kumimoji="1" lang="en-US" altLang="zh-CN" b="0" i="1" smtClean="0">
                          <a:latin typeface="Cambria Math" charset="0"/>
                          <a:ea typeface="Cambria Math" charset="0"/>
                          <a:cs typeface="Cambria Math" charset="0"/>
                        </a:rPr>
                        <m:t>𝜎</m:t>
                      </m:r>
                      <m:r>
                        <a:rPr kumimoji="1" lang="en-US" altLang="zh-CN" b="0" i="1" smtClean="0">
                          <a:latin typeface="Cambria Math" charset="0"/>
                          <a:ea typeface="Cambria Math" charset="0"/>
                          <a:cs typeface="Cambria Math" charset="0"/>
                        </a:rPr>
                        <m:t>(</m:t>
                      </m:r>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sSub>
                        <m:sSubPr>
                          <m:ctrlPr>
                            <a:rPr kumimoji="1" lang="en-US" altLang="zh-CN" i="1">
                              <a:latin typeface="Cambria Math" charset="0"/>
                            </a:rPr>
                          </m:ctrlPr>
                        </m:sSubPr>
                        <m:e>
                          <m:r>
                            <a:rPr kumimoji="1" lang="en-US" altLang="zh-CN" b="0" i="1" smtClean="0">
                              <a:latin typeface="Cambria Math" charset="0"/>
                            </a:rPr>
                            <m:t>𝑤</m:t>
                          </m:r>
                        </m:e>
                        <m:sub>
                          <m:r>
                            <a:rPr kumimoji="1" lang="en-US" altLang="zh-CN" i="1">
                              <a:latin typeface="Cambria Math" charset="0"/>
                            </a:rPr>
                            <m:t>1</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𝑥</m:t>
                          </m:r>
                        </m:e>
                        <m:sub>
                          <m:r>
                            <a:rPr kumimoji="1" lang="en-US" altLang="zh-CN" b="0" i="1" smtClean="0">
                              <a:latin typeface="Cambria Math" charset="0"/>
                            </a:rPr>
                            <m:t>2</m:t>
                          </m:r>
                        </m:sub>
                      </m:sSub>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𝑥</m:t>
                          </m:r>
                        </m:e>
                        <m:sub>
                          <m:r>
                            <a:rPr kumimoji="1" lang="en-US" altLang="zh-CN" b="0" i="1" smtClean="0">
                              <a:latin typeface="Cambria Math" charset="0"/>
                            </a:rPr>
                            <m:t>3</m:t>
                          </m:r>
                        </m:sub>
                      </m:sSub>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sub>
                      </m:sSub>
                      <m:r>
                        <a:rPr kumimoji="1" lang="en-US" altLang="zh-CN" b="0" i="1" smtClean="0">
                          <a:latin typeface="Cambria Math" charset="0"/>
                        </a:rPr>
                        <m:t>+1</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0</m:t>
                          </m:r>
                        </m:sub>
                      </m:sSub>
                      <m:r>
                        <a:rPr kumimoji="1" lang="en-US" altLang="zh-CN" b="0" i="1" smtClean="0">
                          <a:latin typeface="Cambria Math" charset="0"/>
                        </a:rPr>
                        <m:t>)</m:t>
                      </m:r>
                    </m:oMath>
                    <m:oMath xmlns:m="http://schemas.openxmlformats.org/officeDocument/2006/math">
                      <m:r>
                        <a:rPr kumimoji="1" lang="en-US" altLang="zh-CN" b="0" i="0" smtClean="0">
                          <a:latin typeface="Cambria Math" charset="0"/>
                        </a:rPr>
                        <m:t>    </m:t>
                      </m:r>
                      <m:r>
                        <a:rPr kumimoji="1" lang="en-US" altLang="zh-CN" b="0" i="1" smtClean="0">
                          <a:latin typeface="Cambria Math" charset="0"/>
                        </a:rPr>
                        <m:t>=</m:t>
                      </m:r>
                      <m:r>
                        <a:rPr kumimoji="1" lang="en-US" altLang="zh-CN" b="0" i="1" smtClean="0">
                          <a:latin typeface="Cambria Math" charset="0"/>
                          <a:ea typeface="Cambria Math" charset="0"/>
                          <a:cs typeface="Cambria Math" charset="0"/>
                        </a:rPr>
                        <m:t>𝜎</m:t>
                      </m:r>
                      <m:r>
                        <a:rPr kumimoji="1" lang="en-US" altLang="zh-CN" b="0" i="1" smtClean="0">
                          <a:latin typeface="Cambria Math" charset="0"/>
                          <a:ea typeface="Cambria Math" charset="0"/>
                          <a:cs typeface="Cambria Math" charset="0"/>
                        </a:rPr>
                        <m:t>(</m:t>
                      </m:r>
                      <m:nary>
                        <m:naryPr>
                          <m:chr m:val="∑"/>
                          <m:ctrlPr>
                            <a:rPr kumimoji="1" lang="is-IS" altLang="zh-CN" b="0" i="1" smtClean="0">
                              <a:latin typeface="Cambria Math" charset="0"/>
                            </a:rPr>
                          </m:ctrlPr>
                        </m:naryPr>
                        <m:sub>
                          <m:r>
                            <m:rPr>
                              <m:brk m:alnAt="23"/>
                            </m:rPr>
                            <a:rPr kumimoji="1" lang="en-US" altLang="zh-CN" b="0" i="1" smtClean="0">
                              <a:latin typeface="Cambria Math" charset="0"/>
                            </a:rPr>
                            <m:t>𝑖</m:t>
                          </m:r>
                          <m:r>
                            <a:rPr kumimoji="1" lang="en-US" altLang="zh-CN" b="0" i="1" smtClean="0">
                              <a:latin typeface="Cambria Math" charset="0"/>
                            </a:rPr>
                            <m:t>=0</m:t>
                          </m:r>
                        </m:sub>
                        <m:sup>
                          <m:r>
                            <a:rPr kumimoji="1" lang="en-US" altLang="zh-CN" b="0" i="1" smtClean="0">
                              <a:latin typeface="Cambria Math" charset="0"/>
                            </a:rPr>
                            <m:t>𝑛</m:t>
                          </m:r>
                        </m:sup>
                        <m:e>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𝑖</m:t>
                              </m:r>
                            </m:sub>
                          </m:sSub>
                        </m:e>
                      </m:nary>
                      <m:r>
                        <a:rPr kumimoji="1" lang="en-US" altLang="zh-CN" b="0" i="1" smtClean="0">
                          <a:latin typeface="Cambria Math" charset="0"/>
                        </a:rPr>
                        <m:t>)        (</m:t>
                      </m:r>
                      <m:r>
                        <a:rPr kumimoji="1" lang="en-US" altLang="zh-CN" b="0" i="1" smtClean="0">
                          <a:latin typeface="Cambria Math" charset="0"/>
                        </a:rPr>
                        <m:t>𝑛</m:t>
                      </m:r>
                      <m:r>
                        <a:rPr kumimoji="1" lang="en-US" altLang="zh-CN" b="0" i="1" smtClean="0">
                          <a:latin typeface="Cambria Math" charset="0"/>
                        </a:rPr>
                        <m:t>=3,</m:t>
                      </m:r>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0</m:t>
                          </m:r>
                        </m:sub>
                      </m:sSub>
                      <m:r>
                        <a:rPr kumimoji="1" lang="en-US" altLang="zh-CN" b="0" i="1" smtClean="0">
                          <a:latin typeface="Cambria Math" charset="0"/>
                        </a:rPr>
                        <m:t>=1)</m:t>
                      </m:r>
                    </m:oMath>
                  </m:oMathPara>
                </a14:m>
                <a:endParaRPr kumimoji="1" lang="en-US" altLang="zh-CN" b="0" i="1" dirty="0" smtClean="0">
                  <a:latin typeface="Cambria Math" charset="0"/>
                  <a:ea typeface="Cambria Math" charset="0"/>
                  <a:cs typeface="Cambria Math" charset="0"/>
                </a:endParaRPr>
              </a:p>
              <a:p>
                <a:r>
                  <a:rPr kumimoji="1" lang="zh-CN" altLang="en-US" dirty="0" smtClean="0">
                    <a:ea typeface="Cambria Math" charset="0"/>
                    <a:cs typeface="Cambria Math" charset="0"/>
                  </a:rPr>
                  <a:t>                                 </a:t>
                </a:r>
                <a14:m>
                  <m:oMath xmlns:m="http://schemas.openxmlformats.org/officeDocument/2006/math">
                    <m:r>
                      <a:rPr kumimoji="1" lang="en-US" altLang="zh-CN" i="1" smtClean="0">
                        <a:latin typeface="Cambria Math" charset="0"/>
                        <a:ea typeface="Cambria Math" charset="0"/>
                        <a:cs typeface="Cambria Math" charset="0"/>
                      </a:rPr>
                      <m:t>𝜎</m:t>
                    </m:r>
                    <m:r>
                      <a:rPr kumimoji="1" lang="zh-CN" altLang="en-US" b="0" i="1" smtClean="0">
                        <a:latin typeface="Cambria Math" charset="0"/>
                        <a:ea typeface="Cambria Math" charset="0"/>
                        <a:cs typeface="Cambria Math" charset="0"/>
                      </a:rPr>
                      <m:t>称</m:t>
                    </m:r>
                    <m:r>
                      <a:rPr kumimoji="1" lang="zh-CN" altLang="en-US" i="1" smtClean="0">
                        <a:latin typeface="Cambria Math" charset="0"/>
                        <a:ea typeface="Cambria Math" charset="0"/>
                        <a:cs typeface="Cambria Math" charset="0"/>
                      </a:rPr>
                      <m:t>为</m:t>
                    </m:r>
                  </m:oMath>
                </a14:m>
                <a:r>
                  <a:rPr kumimoji="1" lang="zh-CN" altLang="en-US" dirty="0" smtClean="0"/>
                  <a:t>激活函数</a:t>
                </a:r>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589633" y="4095784"/>
                <a:ext cx="3818942" cy="1402756"/>
              </a:xfrm>
              <a:prstGeom prst="rect">
                <a:avLst/>
              </a:prstGeom>
              <a:blipFill rotWithShape="0">
                <a:blip r:embed="rId5"/>
                <a:stretch>
                  <a:fillRect t="-435" r="-958" b="-60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3454" y="795459"/>
            <a:ext cx="9603275" cy="1049235"/>
          </a:xfrm>
        </p:spPr>
        <p:txBody>
          <a:bodyPr/>
          <a:lstStyle/>
          <a:p>
            <a:r>
              <a:rPr kumimoji="1" lang="zh-CN" altLang="en-US" dirty="0" smtClean="0"/>
              <a:t>神经网络</a:t>
            </a:r>
            <a:r>
              <a:rPr kumimoji="1" lang="en-US" altLang="zh-CN" dirty="0" smtClean="0"/>
              <a:t/>
            </a:r>
            <a:br>
              <a:rPr kumimoji="1" lang="en-US" altLang="zh-CN" dirty="0" smtClean="0"/>
            </a:br>
            <a:endParaRPr kumimoji="1" lang="zh-CN" altLang="en-US" dirty="0"/>
          </a:p>
        </p:txBody>
      </p:sp>
      <p:pic>
        <p:nvPicPr>
          <p:cNvPr id="20" name="图片 19"/>
          <p:cNvPicPr>
            <a:picLocks noChangeAspect="1"/>
          </p:cNvPicPr>
          <p:nvPr/>
        </p:nvPicPr>
        <p:blipFill>
          <a:blip r:embed="rId3"/>
          <a:stretch>
            <a:fillRect/>
          </a:stretch>
        </p:blipFill>
        <p:spPr>
          <a:xfrm>
            <a:off x="4371174" y="2060773"/>
            <a:ext cx="3340100" cy="1587500"/>
          </a:xfrm>
          <a:prstGeom prst="rect">
            <a:avLst/>
          </a:prstGeom>
        </p:spPr>
      </p:pic>
      <p:pic>
        <p:nvPicPr>
          <p:cNvPr id="21" name="图片 20"/>
          <p:cNvPicPr>
            <a:picLocks noChangeAspect="1"/>
          </p:cNvPicPr>
          <p:nvPr/>
        </p:nvPicPr>
        <p:blipFill>
          <a:blip r:embed="rId4"/>
          <a:stretch>
            <a:fillRect/>
          </a:stretch>
        </p:blipFill>
        <p:spPr>
          <a:xfrm>
            <a:off x="3863174" y="3864352"/>
            <a:ext cx="4356100" cy="1892300"/>
          </a:xfrm>
          <a:prstGeom prst="rect">
            <a:avLst/>
          </a:prstGeom>
        </p:spPr>
      </p:pic>
    </p:spTree>
    <p:extLst>
      <p:ext uri="{BB962C8B-B14F-4D97-AF65-F5344CB8AC3E}">
        <p14:creationId xmlns:p14="http://schemas.microsoft.com/office/powerpoint/2010/main" val="22868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
            </a:r>
            <a:br>
              <a:rPr kumimoji="1" lang="en-US" altLang="zh-CN" dirty="0" smtClean="0"/>
            </a:b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926893" y="2201362"/>
            <a:ext cx="3549233" cy="3449638"/>
          </a:xfrm>
          <a:prstGeom prst="rect">
            <a:avLst/>
          </a:prstGeom>
        </p:spPr>
      </p:pic>
      <p:grpSp>
        <p:nvGrpSpPr>
          <p:cNvPr id="58" name="组 57"/>
          <p:cNvGrpSpPr/>
          <p:nvPr/>
        </p:nvGrpSpPr>
        <p:grpSpPr>
          <a:xfrm>
            <a:off x="7250743" y="1939380"/>
            <a:ext cx="3085160" cy="3909387"/>
            <a:chOff x="6650182" y="1954200"/>
            <a:chExt cx="3085160" cy="3909387"/>
          </a:xfrm>
        </p:grpSpPr>
        <mc:AlternateContent xmlns:mc="http://schemas.openxmlformats.org/markup-compatibility/2006" xmlns:a14="http://schemas.microsoft.com/office/drawing/2010/main">
          <mc:Choice Requires="a14">
            <p:sp>
              <p:nvSpPr>
                <p:cNvPr id="5" name="椭圆 4"/>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9"/>
                  <a:stretch>
                    <a:fillRect/>
                  </a:stretch>
                </a:blipFill>
              </p:spPr>
              <p:txBody>
                <a:bodyPr/>
                <a:lstStyle/>
                <a:p>
                  <a:r>
                    <a:rPr lang="zh-CN" altLang="en-US">
                      <a:noFill/>
                    </a:rPr>
                    <a:t> </a:t>
                  </a:r>
                </a:p>
              </p:txBody>
            </p:sp>
          </mc:Fallback>
        </mc:AlternateContent>
        <p:cxnSp>
          <p:nvCxnSpPr>
            <p:cNvPr id="12" name="直线箭头连接符 11"/>
            <p:cNvCxnSpPr>
              <a:stCxn id="5" idx="6"/>
              <a:endCxn id="6"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直线箭头连接符 13"/>
            <p:cNvCxnSpPr>
              <a:stCxn id="5" idx="6"/>
              <a:endCxn id="7"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5" idx="6"/>
              <a:endCxn id="8"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5" idx="6"/>
              <a:endCxn id="9"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stCxn id="6" idx="6"/>
              <a:endCxn id="10"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0" name="直线箭头连接符 29"/>
            <p:cNvCxnSpPr>
              <a:stCxn id="7" idx="6"/>
              <a:endCxn id="10"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2" name="直线箭头连接符 31"/>
            <p:cNvCxnSpPr>
              <a:stCxn id="8" idx="6"/>
              <a:endCxn id="10"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4" name="直线箭头连接符 33"/>
            <p:cNvCxnSpPr>
              <a:stCxn id="9" idx="6"/>
              <a:endCxn id="10"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35" name="椭圆 34"/>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5" name="椭圆 34"/>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6" name="椭圆 35"/>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p:cxnSp>
          <p:nvCxnSpPr>
            <p:cNvPr id="38" name="直线箭头连接符 37"/>
            <p:cNvCxnSpPr>
              <a:stCxn id="35" idx="6"/>
              <a:endCxn id="6"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0" name="直线箭头连接符 39"/>
            <p:cNvCxnSpPr>
              <a:stCxn id="35" idx="6"/>
              <a:endCxn id="7"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2" name="直线箭头连接符 41"/>
            <p:cNvCxnSpPr>
              <a:stCxn id="35" idx="6"/>
              <a:endCxn id="8"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5" name="直线箭头连接符 54"/>
            <p:cNvCxnSpPr>
              <a:stCxn id="35" idx="6"/>
              <a:endCxn id="9"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7" name="直线箭头连接符 56"/>
            <p:cNvCxnSpPr>
              <a:stCxn id="36" idx="6"/>
              <a:endCxn id="10"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9244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grpSp>
        <p:nvGrpSpPr>
          <p:cNvPr id="4" name="组 3"/>
          <p:cNvGrpSpPr/>
          <p:nvPr/>
        </p:nvGrpSpPr>
        <p:grpSpPr>
          <a:xfrm>
            <a:off x="1451579" y="1962685"/>
            <a:ext cx="3085160" cy="3909387"/>
            <a:chOff x="6650182" y="1954200"/>
            <a:chExt cx="3085160" cy="3909387"/>
          </a:xfrm>
        </p:grpSpPr>
        <mc:AlternateContent xmlns:mc="http://schemas.openxmlformats.org/markup-compatibility/2006" xmlns:a14="http://schemas.microsoft.com/office/drawing/2010/main">
          <mc:Choice Requires="a14">
            <p:sp>
              <p:nvSpPr>
                <p:cNvPr id="5" name="椭圆 4"/>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8"/>
                  <a:stretch>
                    <a:fillRect/>
                  </a:stretch>
                </a:blipFill>
              </p:spPr>
              <p:txBody>
                <a:bodyPr/>
                <a:lstStyle/>
                <a:p>
                  <a:r>
                    <a:rPr lang="zh-CN" altLang="en-US">
                      <a:noFill/>
                    </a:rPr>
                    <a:t> </a:t>
                  </a:r>
                </a:p>
              </p:txBody>
            </p:sp>
          </mc:Fallback>
        </mc:AlternateContent>
        <p:cxnSp>
          <p:nvCxnSpPr>
            <p:cNvPr id="11" name="直线箭头连接符 10"/>
            <p:cNvCxnSpPr>
              <a:stCxn id="7" idx="6"/>
              <a:endCxn id="8"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2" name="直线箭头连接符 11"/>
            <p:cNvCxnSpPr>
              <a:stCxn id="7" idx="6"/>
              <a:endCxn id="9"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3" name="直线箭头连接符 12"/>
            <p:cNvCxnSpPr>
              <a:stCxn id="7" idx="6"/>
              <a:endCxn id="10"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直线箭头连接符 13"/>
            <p:cNvCxnSpPr>
              <a:stCxn id="7" idx="6"/>
              <a:endCxn id="11"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8" idx="6"/>
              <a:endCxn id="12"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9" idx="6"/>
              <a:endCxn id="12"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0" idx="6"/>
              <a:endCxn id="12"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1" idx="6"/>
              <a:endCxn id="12"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9" name="椭圆 18"/>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19" name="椭圆 18"/>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0" name="椭圆 19"/>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p:cxnSp>
          <p:nvCxnSpPr>
            <p:cNvPr id="21" name="直线箭头连接符 20"/>
            <p:cNvCxnSpPr>
              <a:endCxn id="8"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endCxn id="9"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endCxn id="10"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endCxn id="11"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12"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1" name="文本框 30"/>
              <p:cNvSpPr txBox="1"/>
              <p:nvPr/>
            </p:nvSpPr>
            <p:spPr>
              <a:xfrm>
                <a:off x="5556500" y="2877097"/>
                <a:ext cx="5498354"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r>
                        <a:rPr kumimoji="1" lang="en-US" altLang="zh-CN" b="0" i="1" smtClean="0">
                          <a:latin typeface="Cambria Math" charset="0"/>
                        </a:rPr>
                        <m:t>=</m:t>
                      </m:r>
                      <m:r>
                        <a:rPr kumimoji="1" lang="en-US" altLang="zh-CN" b="0" i="1" smtClean="0">
                          <a:latin typeface="Cambria Math" charset="0"/>
                          <a:ea typeface="Cambria Math" charset="0"/>
                          <a:cs typeface="Cambria Math" charset="0"/>
                        </a:rPr>
                        <m:t>𝜎</m:t>
                      </m:r>
                      <m:d>
                        <m:dPr>
                          <m:ctrlPr>
                            <a:rPr kumimoji="1" lang="en-US" altLang="zh-CN" b="0" i="1" smtClean="0">
                              <a:latin typeface="Cambria Math" charset="0"/>
                              <a:ea typeface="Cambria Math" charset="0"/>
                              <a:cs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11</m:t>
                              </m:r>
                            </m:sub>
                          </m:sSub>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r>
                            <a:rPr kumimoji="1" lang="en-US" altLang="zh-CN" b="0" i="1" smtClean="0">
                              <a:latin typeface="Cambria Math" charset="0"/>
                            </a:rPr>
                            <m:t>+</m:t>
                          </m:r>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10</m:t>
                              </m:r>
                            </m:sub>
                          </m:sSub>
                          <m:r>
                            <a:rPr kumimoji="1" lang="en-US" altLang="zh-CN" b="0" i="1" smtClean="0">
                              <a:latin typeface="Cambria Math" charset="0"/>
                            </a:rPr>
                            <m:t>∗1</m:t>
                          </m:r>
                        </m:e>
                      </m:d>
                    </m:oMath>
                  </m:oMathPara>
                </a14:m>
                <a:endParaRPr kumimoji="1" lang="en-US" altLang="zh-CN" b="0"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2</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endParaRPr kumimoji="1" lang="en-US" altLang="zh-CN" dirty="0" smtClean="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𝑦</m:t>
                      </m:r>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b="0" i="1" smtClean="0">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1</m:t>
                              </m:r>
                            </m:sub>
                          </m:sSub>
                          <m:sSub>
                            <m:sSubPr>
                              <m:ctrlPr>
                                <a:rPr kumimoji="1" lang="en-US" altLang="zh-CN" i="1">
                                  <a:latin typeface="Cambria Math" charset="0"/>
                                </a:rPr>
                              </m:ctrlPr>
                            </m:sSubPr>
                            <m:e>
                              <m:r>
                                <a:rPr kumimoji="1" lang="en-US" altLang="zh-CN" b="0" i="1" smtClean="0">
                                  <a:latin typeface="Cambria Math" charset="0"/>
                                </a:rPr>
                                <m:t>h</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2</m:t>
                              </m:r>
                            </m:sub>
                          </m:sSub>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3</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4</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0</m:t>
                              </m:r>
                            </m:sub>
                          </m:sSub>
                          <m:r>
                            <a:rPr kumimoji="1" lang="en-US" altLang="zh-CN" b="0" i="1" smtClean="0">
                              <a:latin typeface="Cambria Math" charset="0"/>
                            </a:rPr>
                            <m:t>∗1</m:t>
                          </m:r>
                        </m:e>
                      </m:d>
                    </m:oMath>
                  </m:oMathPara>
                </a14:m>
                <a:endParaRPr kumimoji="1"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556500" y="2877097"/>
                <a:ext cx="5498354" cy="1754326"/>
              </a:xfrm>
              <a:prstGeom prst="rect">
                <a:avLst/>
              </a:prstGeom>
              <a:blipFill rotWithShape="0">
                <a:blip r:embed="rId11"/>
                <a:stretch>
                  <a:fillRect b="-694"/>
                </a:stretch>
              </a:blipFill>
            </p:spPr>
            <p:txBody>
              <a:bodyPr/>
              <a:lstStyle/>
              <a:p>
                <a:r>
                  <a:rPr lang="zh-CN" altLang="en-US">
                    <a:noFill/>
                  </a:rPr>
                  <a:t> </a:t>
                </a:r>
              </a:p>
            </p:txBody>
          </p:sp>
        </mc:Fallback>
      </mc:AlternateContent>
      <p:grpSp>
        <p:nvGrpSpPr>
          <p:cNvPr id="26" name="组 25"/>
          <p:cNvGrpSpPr/>
          <p:nvPr/>
        </p:nvGrpSpPr>
        <p:grpSpPr>
          <a:xfrm>
            <a:off x="8478257" y="111162"/>
            <a:ext cx="2576597" cy="2765935"/>
            <a:chOff x="6063210" y="2201362"/>
            <a:chExt cx="2739239" cy="3109858"/>
          </a:xfrm>
        </p:grpSpPr>
        <mc:AlternateContent xmlns:mc="http://schemas.openxmlformats.org/markup-compatibility/2006" xmlns:a14="http://schemas.microsoft.com/office/drawing/2010/main">
          <mc:Choice Requires="a14">
            <p:sp>
              <p:nvSpPr>
                <p:cNvPr id="27" name="椭圆 26"/>
                <p:cNvSpPr/>
                <p:nvPr/>
              </p:nvSpPr>
              <p:spPr>
                <a:xfrm>
                  <a:off x="6063210" y="35467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063210" y="3546740"/>
                  <a:ext cx="463137" cy="463138"/>
                </a:xfrm>
                <a:prstGeom prst="ellipse">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p:cNvSpPr/>
                <p:nvPr/>
              </p:nvSpPr>
              <p:spPr>
                <a:xfrm>
                  <a:off x="7201262" y="220136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201262" y="2201362"/>
                  <a:ext cx="463137" cy="463138"/>
                </a:xfrm>
                <a:prstGeom prst="ellipse">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p:cNvSpPr/>
                <p:nvPr/>
              </p:nvSpPr>
              <p:spPr>
                <a:xfrm>
                  <a:off x="7201262" y="308360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201262" y="3083602"/>
                  <a:ext cx="463137" cy="463138"/>
                </a:xfrm>
                <a:prstGeom prst="ellipse">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p:cNvSpPr/>
                <p:nvPr/>
              </p:nvSpPr>
              <p:spPr>
                <a:xfrm>
                  <a:off x="7201261" y="396584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201261" y="3965842"/>
                  <a:ext cx="463137" cy="463138"/>
                </a:xfrm>
                <a:prstGeom prst="ellipse">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p:cNvSpPr/>
                <p:nvPr/>
              </p:nvSpPr>
              <p:spPr>
                <a:xfrm>
                  <a:off x="7201261" y="484808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201261" y="4848082"/>
                  <a:ext cx="463137" cy="463138"/>
                </a:xfrm>
                <a:prstGeom prst="ellipse">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p:nvPr/>
              </p:nvSpPr>
              <p:spPr>
                <a:xfrm>
                  <a:off x="8339312" y="356533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8339312" y="3565339"/>
                  <a:ext cx="463137" cy="463138"/>
                </a:xfrm>
                <a:prstGeom prst="ellipse">
                  <a:avLst/>
                </a:prstGeom>
                <a:blipFill rotWithShape="0">
                  <a:blip r:embed="rId17"/>
                  <a:stretch>
                    <a:fillRect/>
                  </a:stretch>
                </a:blipFill>
              </p:spPr>
              <p:txBody>
                <a:bodyPr/>
                <a:lstStyle/>
                <a:p>
                  <a:r>
                    <a:rPr lang="zh-CN" altLang="en-US">
                      <a:noFill/>
                    </a:rPr>
                    <a:t> </a:t>
                  </a:r>
                </a:p>
              </p:txBody>
            </p:sp>
          </mc:Fallback>
        </mc:AlternateContent>
        <p:cxnSp>
          <p:nvCxnSpPr>
            <p:cNvPr id="34" name="直线箭头连接符 33"/>
            <p:cNvCxnSpPr/>
            <p:nvPr/>
          </p:nvCxnSpPr>
          <p:spPr>
            <a:xfrm flipV="1">
              <a:off x="6526347" y="2432931"/>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5" name="直线箭头连接符 34"/>
            <p:cNvCxnSpPr/>
            <p:nvPr/>
          </p:nvCxnSpPr>
          <p:spPr>
            <a:xfrm flipV="1">
              <a:off x="6526347" y="3315171"/>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6" name="直线箭头连接符 35"/>
            <p:cNvCxnSpPr/>
            <p:nvPr/>
          </p:nvCxnSpPr>
          <p:spPr>
            <a:xfrm>
              <a:off x="6526347" y="3778309"/>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7" name="直线箭头连接符 36"/>
            <p:cNvCxnSpPr/>
            <p:nvPr/>
          </p:nvCxnSpPr>
          <p:spPr>
            <a:xfrm>
              <a:off x="6526347" y="3778309"/>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8" name="直线箭头连接符 37"/>
            <p:cNvCxnSpPr/>
            <p:nvPr/>
          </p:nvCxnSpPr>
          <p:spPr>
            <a:xfrm>
              <a:off x="7664399" y="2432931"/>
              <a:ext cx="674913" cy="136397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9" name="直线箭头连接符 38"/>
            <p:cNvCxnSpPr/>
            <p:nvPr/>
          </p:nvCxnSpPr>
          <p:spPr>
            <a:xfrm>
              <a:off x="7664399" y="3315171"/>
              <a:ext cx="674913" cy="48173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0" name="直线箭头连接符 39"/>
            <p:cNvCxnSpPr/>
            <p:nvPr/>
          </p:nvCxnSpPr>
          <p:spPr>
            <a:xfrm flipV="1">
              <a:off x="7664398" y="3796908"/>
              <a:ext cx="674914" cy="40050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1" name="直线箭头连接符 40"/>
            <p:cNvCxnSpPr/>
            <p:nvPr/>
          </p:nvCxnSpPr>
          <p:spPr>
            <a:xfrm flipV="1">
              <a:off x="7664398" y="3796908"/>
              <a:ext cx="674914" cy="128274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9282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a:t>
            </a:r>
            <a:r>
              <a:rPr kumimoji="1" lang="zh-CN" altLang="en-US" dirty="0" smtClean="0"/>
              <a:t>训练过程介绍</a:t>
            </a:r>
            <a:endParaRPr kumimoji="1" lang="zh-CN" altLang="en-US" dirty="0"/>
          </a:p>
        </p:txBody>
      </p:sp>
      <p:grpSp>
        <p:nvGrpSpPr>
          <p:cNvPr id="7" name="组 6"/>
          <p:cNvGrpSpPr/>
          <p:nvPr/>
        </p:nvGrpSpPr>
        <p:grpSpPr>
          <a:xfrm>
            <a:off x="1451579" y="2030506"/>
            <a:ext cx="3085160" cy="3909387"/>
            <a:chOff x="6650182" y="1954200"/>
            <a:chExt cx="3085160" cy="3909387"/>
          </a:xfrm>
        </p:grpSpPr>
        <mc:AlternateContent xmlns:mc="http://schemas.openxmlformats.org/markup-compatibility/2006" xmlns:a14="http://schemas.microsoft.com/office/drawing/2010/main">
          <mc:Choice Requires="a14">
            <p:sp>
              <p:nvSpPr>
                <p:cNvPr id="8" name="椭圆 7"/>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8"/>
                  <a:stretch>
                    <a:fillRect/>
                  </a:stretch>
                </a:blipFill>
              </p:spPr>
              <p:txBody>
                <a:bodyPr/>
                <a:lstStyle/>
                <a:p>
                  <a:r>
                    <a:rPr lang="zh-CN" altLang="en-US">
                      <a:noFill/>
                    </a:rPr>
                    <a:t> </a:t>
                  </a:r>
                </a:p>
              </p:txBody>
            </p:sp>
          </mc:Fallback>
        </mc:AlternateContent>
        <p:cxnSp>
          <p:nvCxnSpPr>
            <p:cNvPr id="14" name="直线箭头连接符 13"/>
            <p:cNvCxnSpPr>
              <a:stCxn id="10" idx="6"/>
              <a:endCxn id="11"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10" idx="6"/>
              <a:endCxn id="12"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10" idx="6"/>
              <a:endCxn id="13"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0" idx="6"/>
              <a:endCxn id="14"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1" idx="6"/>
              <a:endCxn id="15"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线箭头连接符 18"/>
            <p:cNvCxnSpPr>
              <a:stCxn id="12" idx="6"/>
              <a:endCxn id="15"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13" idx="6"/>
              <a:endCxn id="15"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14" idx="6"/>
              <a:endCxn id="15"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22" name="椭圆 21"/>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5" name="椭圆 34"/>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6" name="椭圆 35"/>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9"/>
                  <a:stretch>
                    <a:fillRect/>
                  </a:stretch>
                </a:blipFill>
              </p:spPr>
              <p:txBody>
                <a:bodyPr/>
                <a:lstStyle/>
                <a:p>
                  <a:r>
                    <a:rPr lang="zh-CN" altLang="en-US">
                      <a:noFill/>
                    </a:rPr>
                    <a:t> </a:t>
                  </a:r>
                </a:p>
              </p:txBody>
            </p:sp>
          </mc:Fallback>
        </mc:AlternateContent>
        <p:cxnSp>
          <p:nvCxnSpPr>
            <p:cNvPr id="24" name="直线箭头连接符 23"/>
            <p:cNvCxnSpPr>
              <a:endCxn id="11"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12"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直线箭头连接符 25"/>
            <p:cNvCxnSpPr>
              <a:endCxn id="13"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a:endCxn id="14"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a:endCxn id="15"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4" name="文本框 3"/>
              <p:cNvSpPr txBox="1"/>
              <p:nvPr/>
            </p:nvSpPr>
            <p:spPr>
              <a:xfrm>
                <a:off x="5557573" y="2524342"/>
                <a:ext cx="5325036" cy="2308324"/>
              </a:xfrm>
              <a:prstGeom prst="rect">
                <a:avLst/>
              </a:prstGeom>
              <a:noFill/>
            </p:spPr>
            <p:txBody>
              <a:bodyPr wrap="square" rtlCol="0">
                <a:spAutoFit/>
              </a:bodyPr>
              <a:lstStyle/>
              <a:p>
                <a:r>
                  <a:rPr kumimoji="1" lang="en-US" altLang="zh-CN" dirty="0" smtClean="0"/>
                  <a:t>1. </a:t>
                </a:r>
                <a:r>
                  <a:rPr kumimoji="1" lang="zh-CN" altLang="en-US" dirty="0" smtClean="0"/>
                  <a:t>输入：</a:t>
                </a:r>
                <a:r>
                  <a:rPr kumimoji="1" lang="en-US" altLang="zh-CN" dirty="0" smtClean="0"/>
                  <a:t>100</a:t>
                </a:r>
                <a:r>
                  <a:rPr kumimoji="1" lang="zh-CN" altLang="en-US" dirty="0" smtClean="0"/>
                  <a:t>个已知点</a:t>
                </a:r>
                <a14:m>
                  <m:oMath xmlns:m="http://schemas.openxmlformats.org/officeDocument/2006/math">
                    <m:d>
                      <m:dPr>
                        <m:ctrlPr>
                          <a:rPr kumimoji="1" lang="en-US" altLang="zh-CN" b="0" i="1" smtClean="0">
                            <a:latin typeface="Cambria Math" charset="0"/>
                          </a:rPr>
                        </m:ctrlPr>
                      </m:dPr>
                      <m:e>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𝑖</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b="0" i="1" smtClean="0">
                                <a:latin typeface="Cambria Math" charset="0"/>
                              </a:rPr>
                              <m:t>𝑦</m:t>
                            </m:r>
                          </m:e>
                          <m:sub>
                            <m:r>
                              <a:rPr kumimoji="1" lang="en-US" altLang="zh-CN" i="1">
                                <a:latin typeface="Cambria Math" charset="0"/>
                              </a:rPr>
                              <m:t>𝑖</m:t>
                            </m:r>
                          </m:sub>
                        </m:sSub>
                      </m:e>
                    </m:d>
                    <m:r>
                      <a:rPr kumimoji="1" lang="en-US" altLang="zh-CN" b="0" i="1" smtClean="0">
                        <a:latin typeface="Cambria Math" charset="0"/>
                      </a:rPr>
                      <m:t>   </m:t>
                    </m:r>
                    <m:r>
                      <a:rPr kumimoji="1" lang="en-US" altLang="zh-CN" b="0" i="1" smtClean="0">
                        <a:latin typeface="Cambria Math" charset="0"/>
                      </a:rPr>
                      <m:t>𝑖</m:t>
                    </m:r>
                    <m:r>
                      <a:rPr kumimoji="1" lang="en-US" altLang="zh-CN" b="0" i="1" smtClean="0">
                        <a:latin typeface="Cambria Math" charset="0"/>
                      </a:rPr>
                      <m:t>=1,2…100</m:t>
                    </m:r>
                  </m:oMath>
                </a14:m>
                <a:endParaRPr kumimoji="1" lang="en-US" altLang="zh-CN" b="0" dirty="0" smtClean="0"/>
              </a:p>
              <a:p>
                <a:pPr marL="342900" indent="-342900">
                  <a:buAutoNum type="arabicPeriod"/>
                </a:pPr>
                <a:endParaRPr kumimoji="1" lang="en-US" altLang="zh-CN" dirty="0" smtClean="0"/>
              </a:p>
              <a:p>
                <a:r>
                  <a:rPr kumimoji="1" lang="en-US" altLang="zh-CN" dirty="0" smtClean="0"/>
                  <a:t>2.</a:t>
                </a:r>
                <a:r>
                  <a:rPr kumimoji="1" lang="zh-CN" altLang="en-US" dirty="0" smtClean="0"/>
                  <a:t> 计算：</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𝐹</m:t>
                    </m:r>
                    <m:d>
                      <m:dPr>
                        <m:ctrlPr>
                          <a:rPr kumimoji="1" lang="en-US" altLang="zh-CN" b="0" i="1" smtClean="0">
                            <a:latin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e>
                    </m:d>
                    <m:r>
                      <a:rPr kumimoji="1" lang="en-US" altLang="zh-CN" b="0" i="1" smtClean="0">
                        <a:latin typeface="Cambria Math" charset="0"/>
                      </a:rPr>
                      <m:t>      </m:t>
                    </m:r>
                    <m:r>
                      <a:rPr kumimoji="1" lang="en-US" altLang="zh-CN" b="0" i="1" smtClean="0">
                        <a:latin typeface="Cambria Math" charset="0"/>
                      </a:rPr>
                      <m:t>𝑖</m:t>
                    </m:r>
                    <m:r>
                      <a:rPr kumimoji="1" lang="en-US" altLang="zh-CN" b="0" i="1" smtClean="0">
                        <a:latin typeface="Cambria Math" charset="0"/>
                      </a:rPr>
                      <m:t>=1,2…100</m:t>
                    </m:r>
                  </m:oMath>
                </a14:m>
                <a:endParaRPr kumimoji="1" lang="en-US" altLang="zh-CN" b="0" dirty="0" smtClean="0"/>
              </a:p>
              <a:p>
                <a:r>
                  <a:rPr kumimoji="1" lang="en-US" altLang="zh-CN" dirty="0" smtClean="0"/>
                  <a:t>3. </a:t>
                </a:r>
                <a:r>
                  <a:rPr kumimoji="1" lang="zh-CN" altLang="en-US" dirty="0" smtClean="0"/>
                  <a:t>调整：调整权重参数</a:t>
                </a:r>
                <a14:m>
                  <m:oMath xmlns:m="http://schemas.openxmlformats.org/officeDocument/2006/math">
                    <m:r>
                      <a:rPr kumimoji="1" lang="en-US" altLang="zh-CN" b="0" i="1" smtClean="0">
                        <a:latin typeface="Cambria Math" charset="0"/>
                      </a:rPr>
                      <m:t>𝑤</m:t>
                    </m:r>
                    <m:r>
                      <a:rPr kumimoji="1" lang="en-US" altLang="zh-CN" b="0" i="1" smtClean="0">
                        <a:latin typeface="Cambria Math" charset="0"/>
                      </a:rPr>
                      <m:t>,  </m:t>
                    </m:r>
                    <m:r>
                      <a:rPr kumimoji="1" lang="en-US" altLang="zh-CN" b="0" i="1" smtClean="0">
                        <a:latin typeface="Cambria Math" charset="0"/>
                      </a:rPr>
                      <m:t>𝑤</m:t>
                    </m:r>
                    <m:r>
                      <a:rPr kumimoji="1" lang="en-US" altLang="zh-CN" b="0" i="1" smtClean="0">
                        <a:latin typeface="Cambria Math" charset="0"/>
                      </a:rPr>
                      <m:t>′</m:t>
                    </m:r>
                  </m:oMath>
                </a14:m>
                <a:endParaRPr kumimoji="1" lang="en-US" altLang="zh-CN" dirty="0" smtClean="0"/>
              </a:p>
              <a:p>
                <a:r>
                  <a:rPr kumimoji="1" lang="en-US" altLang="zh-CN" dirty="0" smtClean="0"/>
                  <a:t>4. </a:t>
                </a:r>
                <a:r>
                  <a:rPr kumimoji="1" lang="zh-CN" altLang="en-US" dirty="0" smtClean="0"/>
                  <a:t>执行步骤</a:t>
                </a:r>
                <a:r>
                  <a:rPr kumimoji="1" lang="en-US" altLang="zh-CN" dirty="0" smtClean="0"/>
                  <a:t>2</a:t>
                </a:r>
                <a:r>
                  <a:rPr kumimoji="1" lang="zh-CN" altLang="en-US" dirty="0" smtClean="0"/>
                  <a:t>～</a:t>
                </a:r>
                <a:r>
                  <a:rPr kumimoji="1" lang="en-US" altLang="zh-CN" dirty="0" smtClean="0"/>
                  <a:t>4</a:t>
                </a:r>
                <a:r>
                  <a:rPr kumimoji="1" lang="zh-CN" altLang="en-US" dirty="0" smtClean="0"/>
                  <a:t>一定次数（人为设置条件）</a:t>
                </a:r>
                <a:endParaRPr kumimoji="1" lang="en-US" altLang="zh-CN" dirty="0" smtClean="0"/>
              </a:p>
              <a:p>
                <a:endParaRPr kumimoji="1" lang="en-US" altLang="zh-CN" dirty="0" smtClean="0"/>
              </a:p>
              <a:p>
                <a:r>
                  <a:rPr kumimoji="1" lang="en-US" altLang="zh-CN" dirty="0" smtClean="0"/>
                  <a:t>5.</a:t>
                </a:r>
                <a:r>
                  <a:rPr kumimoji="1" lang="zh-CN" altLang="en-US" dirty="0" smtClean="0"/>
                  <a:t> 训练完成，对于新数据</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oMath>
                </a14:m>
                <a:r>
                  <a:rPr kumimoji="1" lang="zh-CN" altLang="en-US" dirty="0" smtClean="0"/>
                  <a:t>，按照步骤</a:t>
                </a:r>
                <a:r>
                  <a:rPr kumimoji="1" lang="en-US" altLang="zh-CN" dirty="0" smtClean="0"/>
                  <a:t>2</a:t>
                </a:r>
                <a:r>
                  <a:rPr kumimoji="1" lang="zh-CN" altLang="en-US" dirty="0" smtClean="0"/>
                  <a:t>计算即可得到预测值</a:t>
                </a:r>
                <a14:m>
                  <m:oMath xmlns:m="http://schemas.openxmlformats.org/officeDocument/2006/math">
                    <m:sSub>
                      <m:sSubPr>
                        <m:ctrlPr>
                          <a:rPr kumimoji="1" lang="en-US" altLang="zh-CN" i="1">
                            <a:latin typeface="Cambria Math" charset="0"/>
                          </a:rPr>
                        </m:ctrlPr>
                      </m:sSubPr>
                      <m:e>
                        <m:r>
                          <a:rPr kumimoji="1" lang="en-US" altLang="zh-CN" b="0" i="1" smtClean="0">
                            <a:latin typeface="Cambria Math" charset="0"/>
                          </a:rPr>
                          <m:t>𝑦</m:t>
                        </m:r>
                      </m:e>
                      <m:sub>
                        <m:r>
                          <a:rPr kumimoji="1" lang="en-US" altLang="zh-CN" i="1">
                            <a:latin typeface="Cambria Math" charset="0"/>
                          </a:rPr>
                          <m:t>𝑖</m:t>
                        </m:r>
                      </m:sub>
                    </m:sSub>
                  </m:oMath>
                </a14:m>
                <a:endParaRPr kumimoji="1"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57573" y="2524342"/>
                <a:ext cx="5325036" cy="2308324"/>
              </a:xfrm>
              <a:prstGeom prst="rect">
                <a:avLst/>
              </a:prstGeom>
              <a:blipFill rotWithShape="0">
                <a:blip r:embed="rId10"/>
                <a:stretch>
                  <a:fillRect l="-1031" t="-15567" r="-229" b="-31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2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a:t>
            </a:r>
            <a:r>
              <a:rPr kumimoji="1" lang="zh-CN" altLang="en-US" dirty="0" smtClean="0"/>
              <a:t>前向传播</a:t>
            </a:r>
            <a:endParaRPr kumimoji="1" lang="zh-CN" altLang="en-US" dirty="0"/>
          </a:p>
        </p:txBody>
      </p:sp>
      <p:grpSp>
        <p:nvGrpSpPr>
          <p:cNvPr id="4" name="组 3"/>
          <p:cNvGrpSpPr/>
          <p:nvPr/>
        </p:nvGrpSpPr>
        <p:grpSpPr>
          <a:xfrm>
            <a:off x="1451579" y="1962685"/>
            <a:ext cx="3085160" cy="3909387"/>
            <a:chOff x="6650182" y="1954200"/>
            <a:chExt cx="3085160" cy="3909387"/>
          </a:xfrm>
        </p:grpSpPr>
        <mc:AlternateContent xmlns:mc="http://schemas.openxmlformats.org/markup-compatibility/2006" xmlns:a14="http://schemas.microsoft.com/office/drawing/2010/main">
          <mc:Choice Requires="a14">
            <p:sp>
              <p:nvSpPr>
                <p:cNvPr id="5" name="椭圆 4"/>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8"/>
                  <a:stretch>
                    <a:fillRect/>
                  </a:stretch>
                </a:blipFill>
              </p:spPr>
              <p:txBody>
                <a:bodyPr/>
                <a:lstStyle/>
                <a:p>
                  <a:r>
                    <a:rPr lang="zh-CN" altLang="en-US">
                      <a:noFill/>
                    </a:rPr>
                    <a:t> </a:t>
                  </a:r>
                </a:p>
              </p:txBody>
            </p:sp>
          </mc:Fallback>
        </mc:AlternateContent>
        <p:cxnSp>
          <p:nvCxnSpPr>
            <p:cNvPr id="11" name="直线箭头连接符 10"/>
            <p:cNvCxnSpPr>
              <a:stCxn id="7" idx="6"/>
              <a:endCxn id="8"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2" name="直线箭头连接符 11"/>
            <p:cNvCxnSpPr>
              <a:stCxn id="7" idx="6"/>
              <a:endCxn id="9"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3" name="直线箭头连接符 12"/>
            <p:cNvCxnSpPr>
              <a:stCxn id="7" idx="6"/>
              <a:endCxn id="10"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直线箭头连接符 13"/>
            <p:cNvCxnSpPr>
              <a:stCxn id="7" idx="6"/>
              <a:endCxn id="11"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8" idx="6"/>
              <a:endCxn id="12"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9" idx="6"/>
              <a:endCxn id="12"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0" idx="6"/>
              <a:endCxn id="12"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1" idx="6"/>
              <a:endCxn id="12"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9" name="椭圆 18"/>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19" name="椭圆 18"/>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0" name="椭圆 19"/>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p:cxnSp>
          <p:nvCxnSpPr>
            <p:cNvPr id="21" name="直线箭头连接符 20"/>
            <p:cNvCxnSpPr>
              <a:endCxn id="8"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endCxn id="9"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endCxn id="10"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endCxn id="11"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12"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1" name="文本框 30"/>
              <p:cNvSpPr txBox="1"/>
              <p:nvPr/>
            </p:nvSpPr>
            <p:spPr>
              <a:xfrm>
                <a:off x="5556500" y="2877097"/>
                <a:ext cx="5498354"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r>
                        <a:rPr kumimoji="1" lang="en-US" altLang="zh-CN" b="0" i="1" smtClean="0">
                          <a:latin typeface="Cambria Math" charset="0"/>
                        </a:rPr>
                        <m:t>=</m:t>
                      </m:r>
                      <m:r>
                        <a:rPr kumimoji="1" lang="en-US" altLang="zh-CN" b="0" i="1" smtClean="0">
                          <a:latin typeface="Cambria Math" charset="0"/>
                          <a:ea typeface="Cambria Math" charset="0"/>
                          <a:cs typeface="Cambria Math" charset="0"/>
                        </a:rPr>
                        <m:t>𝜎</m:t>
                      </m:r>
                      <m:d>
                        <m:dPr>
                          <m:ctrlPr>
                            <a:rPr kumimoji="1" lang="en-US" altLang="zh-CN" b="0" i="1" smtClean="0">
                              <a:latin typeface="Cambria Math" charset="0"/>
                              <a:ea typeface="Cambria Math" charset="0"/>
                              <a:cs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11</m:t>
                              </m:r>
                            </m:sub>
                          </m:sSub>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r>
                            <a:rPr kumimoji="1" lang="en-US" altLang="zh-CN" b="0" i="1" smtClean="0">
                              <a:latin typeface="Cambria Math" charset="0"/>
                            </a:rPr>
                            <m:t>+</m:t>
                          </m:r>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10</m:t>
                              </m:r>
                            </m:sub>
                          </m:sSub>
                          <m:r>
                            <a:rPr kumimoji="1" lang="en-US" altLang="zh-CN" b="0" i="1" smtClean="0">
                              <a:latin typeface="Cambria Math" charset="0"/>
                            </a:rPr>
                            <m:t>∗1</m:t>
                          </m:r>
                        </m:e>
                      </m:d>
                    </m:oMath>
                  </m:oMathPara>
                </a14:m>
                <a:endParaRPr kumimoji="1" lang="en-US" altLang="zh-CN" b="0"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2</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endParaRPr kumimoji="1" lang="en-US" altLang="zh-CN" dirty="0" smtClean="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𝑦</m:t>
                      </m:r>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b="0" i="1" smtClean="0">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1</m:t>
                              </m:r>
                            </m:sub>
                          </m:sSub>
                          <m:sSub>
                            <m:sSubPr>
                              <m:ctrlPr>
                                <a:rPr kumimoji="1" lang="en-US" altLang="zh-CN" i="1">
                                  <a:latin typeface="Cambria Math" charset="0"/>
                                </a:rPr>
                              </m:ctrlPr>
                            </m:sSubPr>
                            <m:e>
                              <m:r>
                                <a:rPr kumimoji="1" lang="en-US" altLang="zh-CN" b="0" i="1" smtClean="0">
                                  <a:latin typeface="Cambria Math" charset="0"/>
                                </a:rPr>
                                <m:t>h</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2</m:t>
                              </m:r>
                            </m:sub>
                          </m:sSub>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3</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4</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0</m:t>
                              </m:r>
                            </m:sub>
                          </m:sSub>
                          <m:r>
                            <a:rPr kumimoji="1" lang="en-US" altLang="zh-CN" b="0" i="1" smtClean="0">
                              <a:latin typeface="Cambria Math" charset="0"/>
                            </a:rPr>
                            <m:t>∗1</m:t>
                          </m:r>
                        </m:e>
                      </m:d>
                    </m:oMath>
                  </m:oMathPara>
                </a14:m>
                <a:endParaRPr kumimoji="1"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556500" y="2877097"/>
                <a:ext cx="5498354" cy="1754326"/>
              </a:xfrm>
              <a:prstGeom prst="rect">
                <a:avLst/>
              </a:prstGeom>
              <a:blipFill rotWithShape="0">
                <a:blip r:embed="rId11"/>
                <a:stretch>
                  <a:fillRect b="-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073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神经网络界的</a:t>
            </a:r>
            <a:r>
              <a:rPr kumimoji="1" lang="en-US" altLang="zh-CN" dirty="0" smtClean="0"/>
              <a:t>hello</a:t>
            </a:r>
            <a:r>
              <a:rPr kumimoji="1" lang="zh-CN" altLang="en-US" dirty="0" smtClean="0"/>
              <a:t>，</a:t>
            </a:r>
            <a:r>
              <a:rPr kumimoji="1" lang="en-US" altLang="zh-CN" dirty="0" smtClean="0"/>
              <a:t>world</a:t>
            </a:r>
            <a:endParaRPr kumimoji="1" lang="zh-CN" altLang="en-US" dirty="0"/>
          </a:p>
        </p:txBody>
      </p:sp>
      <p:sp>
        <p:nvSpPr>
          <p:cNvPr id="3" name="内容占位符 2"/>
          <p:cNvSpPr>
            <a:spLocks noGrp="1"/>
          </p:cNvSpPr>
          <p:nvPr>
            <p:ph idx="1"/>
          </p:nvPr>
        </p:nvSpPr>
        <p:spPr/>
        <p:txBody>
          <a:bodyPr/>
          <a:lstStyle/>
          <a:p>
            <a:r>
              <a:rPr kumimoji="1" lang="zh-CN" altLang="en-US" dirty="0" smtClean="0">
                <a:hlinkClick r:id="rId3"/>
              </a:rPr>
              <a:t>手写字体识别</a:t>
            </a:r>
            <a:r>
              <a:rPr kumimoji="1" lang="en-US" altLang="zh-CN" dirty="0" smtClean="0">
                <a:hlinkClick r:id="rId3"/>
              </a:rPr>
              <a:t>demo</a:t>
            </a:r>
            <a:endParaRPr kumimoji="1" lang="en-US" altLang="zh-CN" dirty="0" smtClean="0"/>
          </a:p>
        </p:txBody>
      </p:sp>
    </p:spTree>
    <p:extLst>
      <p:ext uri="{BB962C8B-B14F-4D97-AF65-F5344CB8AC3E}">
        <p14:creationId xmlns:p14="http://schemas.microsoft.com/office/powerpoint/2010/main" val="128705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a:t>
            </a:r>
            <a:r>
              <a:rPr kumimoji="1" lang="zh-CN" altLang="en-US" dirty="0" smtClean="0"/>
              <a:t>后向传播</a:t>
            </a:r>
            <a:endParaRPr kumimoji="1"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5657850" y="2047149"/>
                <a:ext cx="5248414" cy="3315523"/>
              </a:xfrm>
              <a:prstGeom prst="rect">
                <a:avLst/>
              </a:prstGeom>
              <a:noFill/>
            </p:spPr>
            <p:txBody>
              <a:bodyPr wrap="square" rtlCol="0">
                <a:spAutoFit/>
              </a:bodyPr>
              <a:lstStyle/>
              <a:p>
                <a:endParaRPr kumimoji="1" lang="en-US" altLang="zh-CN" i="1" dirty="0" smtClean="0">
                  <a:latin typeface="Cambria Math" charset="0"/>
                  <a:ea typeface="Cambria Math" charset="0"/>
                  <a:cs typeface="Cambria Math" charset="0"/>
                </a:endParaRPr>
              </a:p>
              <a:p>
                <a:endParaRPr kumimoji="1" lang="en-US" altLang="zh-CN" dirty="0" smtClean="0"/>
              </a:p>
              <a:p>
                <a:r>
                  <a:rPr kumimoji="1" lang="en-US" altLang="zh-CN" dirty="0" smtClean="0"/>
                  <a:t>Input: </a:t>
                </a:r>
                <a14:m>
                  <m:oMath xmlns:m="http://schemas.openxmlformats.org/officeDocument/2006/math">
                    <m:d>
                      <m:dPr>
                        <m:ctrlPr>
                          <a:rPr kumimoji="1" lang="en-US" altLang="zh-CN" b="0" i="1" smtClean="0">
                            <a:latin typeface="Cambria Math" charset="0"/>
                          </a:rPr>
                        </m:ctrlPr>
                      </m:dPr>
                      <m:e>
                        <m:sSup>
                          <m:sSupPr>
                            <m:ctrlPr>
                              <a:rPr kumimoji="1" lang="en-US" altLang="zh-CN" b="0" i="1" smtClean="0">
                                <a:latin typeface="Cambria Math" charset="0"/>
                              </a:rPr>
                            </m:ctrlPr>
                          </m:sSupPr>
                          <m:e>
                            <m:r>
                              <a:rPr kumimoji="1" lang="en-US" altLang="zh-CN" b="0" i="1" smtClean="0">
                                <a:latin typeface="Cambria Math" charset="0"/>
                              </a:rPr>
                              <m:t>𝑥</m:t>
                            </m:r>
                          </m:e>
                          <m:sup>
                            <m:r>
                              <a:rPr kumimoji="1" lang="en-US" altLang="zh-CN" b="0" i="1" smtClean="0">
                                <a:latin typeface="Cambria Math" charset="0"/>
                              </a:rPr>
                              <m:t>1</m:t>
                            </m:r>
                          </m:sup>
                        </m:sSup>
                        <m:r>
                          <a:rPr kumimoji="1" lang="en-US" altLang="zh-CN" b="0" i="1" smtClean="0">
                            <a:latin typeface="Cambria Math" charset="0"/>
                          </a:rPr>
                          <m:t>,</m:t>
                        </m:r>
                        <m:sSup>
                          <m:sSupPr>
                            <m:ctrlPr>
                              <a:rPr kumimoji="1" lang="en-US" altLang="zh-CN" b="0" i="1" smtClean="0">
                                <a:latin typeface="Cambria Math" charset="0"/>
                              </a:rPr>
                            </m:ctrlPr>
                          </m:sSupPr>
                          <m:e>
                            <m:r>
                              <a:rPr kumimoji="1" lang="en-US" altLang="zh-CN" b="0" i="1" smtClean="0">
                                <a:latin typeface="Cambria Math" charset="0"/>
                              </a:rPr>
                              <m:t>𝑦</m:t>
                            </m:r>
                          </m:e>
                          <m:sup>
                            <m:r>
                              <a:rPr kumimoji="1" lang="en-US" altLang="zh-CN" b="0" i="1" smtClean="0">
                                <a:latin typeface="Cambria Math" charset="0"/>
                              </a:rPr>
                              <m:t>1</m:t>
                            </m:r>
                          </m:sup>
                        </m:sSup>
                      </m:e>
                    </m:d>
                    <m:r>
                      <a:rPr kumimoji="1" lang="en-US" altLang="zh-CN" b="0" i="1" smtClean="0">
                        <a:latin typeface="Cambria Math" charset="0"/>
                      </a:rPr>
                      <m:t>,</m:t>
                    </m:r>
                    <m:d>
                      <m:dPr>
                        <m:ctrlPr>
                          <a:rPr kumimoji="1" lang="en-US" altLang="zh-CN" i="1">
                            <a:latin typeface="Cambria Math" charset="0"/>
                          </a:rPr>
                        </m:ctrlPr>
                      </m:dPr>
                      <m:e>
                        <m:sSup>
                          <m:sSupPr>
                            <m:ctrlPr>
                              <a:rPr kumimoji="1" lang="en-US" altLang="zh-CN" i="1">
                                <a:latin typeface="Cambria Math" charset="0"/>
                              </a:rPr>
                            </m:ctrlPr>
                          </m:sSupPr>
                          <m:e>
                            <m:r>
                              <a:rPr kumimoji="1" lang="en-US" altLang="zh-CN" i="1">
                                <a:latin typeface="Cambria Math" charset="0"/>
                              </a:rPr>
                              <m:t>𝑥</m:t>
                            </m:r>
                          </m:e>
                          <m:sup>
                            <m:r>
                              <a:rPr kumimoji="1" lang="en-US" altLang="zh-CN" b="0" i="1" smtClean="0">
                                <a:latin typeface="Cambria Math" charset="0"/>
                              </a:rPr>
                              <m:t>2</m:t>
                            </m:r>
                          </m:sup>
                        </m:sSup>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𝑦</m:t>
                            </m:r>
                          </m:e>
                          <m:sup>
                            <m:r>
                              <a:rPr kumimoji="1" lang="en-US" altLang="zh-CN" b="0" i="1" smtClean="0">
                                <a:latin typeface="Cambria Math" charset="0"/>
                              </a:rPr>
                              <m:t>2</m:t>
                            </m:r>
                          </m:sup>
                        </m:sSup>
                      </m:e>
                    </m:d>
                    <m:r>
                      <a:rPr kumimoji="1" lang="en-US" altLang="zh-CN" i="1">
                        <a:latin typeface="Cambria Math" charset="0"/>
                      </a:rPr>
                      <m:t>,</m:t>
                    </m:r>
                    <m:r>
                      <a:rPr kumimoji="1" lang="en-US" altLang="zh-CN" b="0" i="1" smtClean="0">
                        <a:latin typeface="Cambria Math" charset="0"/>
                      </a:rPr>
                      <m:t>…</m:t>
                    </m:r>
                    <m:d>
                      <m:dPr>
                        <m:ctrlPr>
                          <a:rPr kumimoji="1" lang="en-US" altLang="zh-CN" i="1">
                            <a:latin typeface="Cambria Math" charset="0"/>
                          </a:rPr>
                        </m:ctrlPr>
                      </m:dPr>
                      <m:e>
                        <m:sSup>
                          <m:sSupPr>
                            <m:ctrlPr>
                              <a:rPr kumimoji="1" lang="en-US" altLang="zh-CN" i="1">
                                <a:latin typeface="Cambria Math" charset="0"/>
                              </a:rPr>
                            </m:ctrlPr>
                          </m:sSupPr>
                          <m:e>
                            <m:r>
                              <a:rPr kumimoji="1" lang="en-US" altLang="zh-CN" i="1">
                                <a:latin typeface="Cambria Math" charset="0"/>
                              </a:rPr>
                              <m:t>𝑥</m:t>
                            </m:r>
                          </m:e>
                          <m:sup>
                            <m:r>
                              <a:rPr kumimoji="1" lang="en-US" altLang="zh-CN" i="1">
                                <a:latin typeface="Cambria Math" charset="0"/>
                              </a:rPr>
                              <m:t>1</m:t>
                            </m:r>
                            <m:r>
                              <a:rPr kumimoji="1" lang="en-US" altLang="zh-CN" b="0" i="1" smtClean="0">
                                <a:latin typeface="Cambria Math" charset="0"/>
                              </a:rPr>
                              <m:t>00</m:t>
                            </m:r>
                          </m:sup>
                        </m:sSup>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𝑦</m:t>
                            </m:r>
                          </m:e>
                          <m:sup>
                            <m:r>
                              <a:rPr kumimoji="1" lang="en-US" altLang="zh-CN" i="1">
                                <a:latin typeface="Cambria Math" charset="0"/>
                              </a:rPr>
                              <m:t>1</m:t>
                            </m:r>
                            <m:r>
                              <a:rPr kumimoji="1" lang="en-US" altLang="zh-CN" b="0" i="1" smtClean="0">
                                <a:latin typeface="Cambria Math" charset="0"/>
                              </a:rPr>
                              <m:t>00</m:t>
                            </m:r>
                          </m:sup>
                        </m:sSup>
                      </m:e>
                    </m:d>
                  </m:oMath>
                </a14:m>
                <a:endParaRPr kumimoji="1" lang="en-US" altLang="zh-CN" dirty="0" smtClean="0"/>
              </a:p>
              <a:p>
                <a:endParaRPr kumimoji="1" lang="en-US" altLang="zh-CN" dirty="0" smtClean="0"/>
              </a:p>
              <a:p>
                <a:r>
                  <a:rPr kumimoji="1" lang="zh-CN" altLang="en-US" dirty="0" smtClean="0">
                    <a:ea typeface="Cambria Math" charset="0"/>
                    <a:cs typeface="Cambria Math" charset="0"/>
                  </a:rPr>
                  <a:t>求解</a:t>
                </a:r>
                <a:r>
                  <a:rPr kumimoji="1" lang="en-US" altLang="zh-CN" dirty="0" smtClean="0">
                    <a:ea typeface="Cambria Math" charset="0"/>
                    <a:cs typeface="Cambria Math" charset="0"/>
                  </a:rPr>
                  <a:t>:</a:t>
                </a:r>
                <a:r>
                  <a:rPr kumimoji="1" lang="en-US" altLang="zh-CN" dirty="0">
                    <a:ea typeface="Cambria Math" charset="0"/>
                    <a:cs typeface="Cambria Math" charset="0"/>
                  </a:rPr>
                  <a:t>  </a:t>
                </a:r>
                <a14:m>
                  <m:oMath xmlns:m="http://schemas.openxmlformats.org/officeDocument/2006/math">
                    <m:r>
                      <a:rPr kumimoji="1" lang="en-US" altLang="zh-CN" b="0" i="1" smtClean="0">
                        <a:latin typeface="Cambria Math" charset="0"/>
                        <a:ea typeface="Cambria Math" charset="0"/>
                        <a:cs typeface="Cambria Math" charset="0"/>
                      </a:rPr>
                      <m:t>𝑊</m:t>
                    </m:r>
                    <m:r>
                      <a:rPr kumimoji="1" lang="en-US" altLang="zh-CN" b="0" i="1" smtClean="0">
                        <a:latin typeface="Cambria Math" charset="0"/>
                        <a:ea typeface="Cambria Math" charset="0"/>
                        <a:cs typeface="Cambria Math" charset="0"/>
                      </a:rPr>
                      <m:t>,   </m:t>
                    </m:r>
                    <m:sSup>
                      <m:sSupPr>
                        <m:ctrlPr>
                          <a:rPr kumimoji="1" lang="en-US" altLang="zh-CN" b="0" i="1"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𝑊</m:t>
                        </m:r>
                      </m:e>
                      <m:sup>
                        <m:r>
                          <a:rPr kumimoji="1" lang="en-US" altLang="zh-CN" b="0" i="1" smtClean="0">
                            <a:latin typeface="Cambria Math" charset="0"/>
                            <a:ea typeface="Cambria Math" charset="0"/>
                            <a:cs typeface="Cambria Math" charset="0"/>
                          </a:rPr>
                          <m:t>′</m:t>
                        </m:r>
                      </m:sup>
                    </m:sSup>
                    <m:r>
                      <a:rPr kumimoji="1" lang="en-US" altLang="zh-CN" b="0" i="1" smtClean="0">
                        <a:latin typeface="Cambria Math" charset="0"/>
                        <a:ea typeface="Cambria Math" charset="0"/>
                        <a:cs typeface="Cambria Math" charset="0"/>
                      </a:rPr>
                      <m:t>, </m:t>
                    </m:r>
                  </m:oMath>
                </a14:m>
                <a:r>
                  <a:rPr kumimoji="1" lang="zh-CN" altLang="en-US" b="0" i="0" dirty="0" smtClean="0">
                    <a:latin typeface="Cambria Math" charset="0"/>
                    <a:ea typeface="Cambria Math" charset="0"/>
                    <a:cs typeface="Cambria Math" charset="0"/>
                  </a:rPr>
                  <a:t>使得</a:t>
                </a:r>
                <a14:m>
                  <m:oMath xmlns:m="http://schemas.openxmlformats.org/officeDocument/2006/math">
                    <m:d>
                      <m:dPr>
                        <m:ctrlPr>
                          <a:rPr kumimoji="1" lang="en-US" altLang="zh-CN" i="1">
                            <a:latin typeface="Cambria Math" charset="0"/>
                            <a:ea typeface="Cambria Math" charset="0"/>
                            <a:cs typeface="Cambria Math" charset="0"/>
                          </a:rPr>
                        </m:ctrlPr>
                      </m:dPr>
                      <m:e>
                        <m:acc>
                          <m:accPr>
                            <m:chr m:val="̂"/>
                            <m:ctrlPr>
                              <a:rPr kumimoji="1" lang="en-US" altLang="zh-CN" i="1" smtClean="0">
                                <a:latin typeface="Cambria Math" charset="0"/>
                                <a:ea typeface="Cambria Math" charset="0"/>
                                <a:cs typeface="Cambria Math" charset="0"/>
                              </a:rPr>
                            </m:ctrlPr>
                          </m:accPr>
                          <m:e>
                            <m:r>
                              <a:rPr kumimoji="1" lang="en-US" altLang="zh-CN" b="0" i="1" smtClean="0">
                                <a:latin typeface="Cambria Math" charset="0"/>
                                <a:ea typeface="Cambria Math" charset="0"/>
                                <a:cs typeface="Cambria Math" charset="0"/>
                              </a:rPr>
                              <m:t>𝑌</m:t>
                            </m:r>
                          </m:e>
                        </m:acc>
                        <m:r>
                          <a:rPr kumimoji="1" lang="en-US" altLang="zh-CN" b="0" i="0" smtClean="0">
                            <a:latin typeface="Cambria Math" charset="0"/>
                          </a:rPr>
                          <m:t>−</m:t>
                        </m:r>
                        <m:r>
                          <m:rPr>
                            <m:sty m:val="p"/>
                          </m:rPr>
                          <a:rPr kumimoji="1" lang="en-US" altLang="zh-CN" b="0" i="0" smtClean="0">
                            <a:latin typeface="Cambria Math" charset="0"/>
                          </a:rPr>
                          <m:t>Y</m:t>
                        </m:r>
                      </m:e>
                    </m:d>
                    <m:r>
                      <a:rPr kumimoji="1" lang="en-US" altLang="zh-CN" b="0" i="0" smtClean="0">
                        <a:latin typeface="Cambria Math" charset="0"/>
                      </a:rPr>
                      <m:t>^2</m:t>
                    </m:r>
                    <m:r>
                      <a:rPr kumimoji="1" lang="zh-CN" altLang="en-US" i="1" smtClean="0">
                        <a:latin typeface="Cambria Math" charset="0"/>
                      </a:rPr>
                      <m:t>最小</m:t>
                    </m:r>
                  </m:oMath>
                </a14:m>
                <a:endParaRPr kumimoji="1" lang="en-US" altLang="zh-CN" dirty="0" smtClean="0"/>
              </a:p>
              <a:p>
                <a:endParaRPr kumimoji="1" lang="en-US" altLang="zh-CN" dirty="0" smtClean="0"/>
              </a:p>
              <a:p>
                <a14:m>
                  <m:oMath xmlns:m="http://schemas.openxmlformats.org/officeDocument/2006/math">
                    <m:d>
                      <m:dPr>
                        <m:begChr m:val="{"/>
                        <m:endChr m:val=""/>
                        <m:ctrlPr>
                          <a:rPr kumimoji="1" lang="en-US" altLang="zh-CN" i="1" smtClean="0">
                            <a:latin typeface="Cambria Math" charset="0"/>
                          </a:rPr>
                        </m:ctrlPr>
                      </m:dPr>
                      <m:e>
                        <m:eqArr>
                          <m:eqArrPr>
                            <m:ctrlPr>
                              <a:rPr kumimoji="1" lang="en-US" altLang="zh-CN" i="1" smtClean="0">
                                <a:latin typeface="Cambria Math" charset="0"/>
                              </a:rPr>
                            </m:ctrlPr>
                          </m:eqArrPr>
                          <m:e>
                            <m:sSub>
                              <m:sSubPr>
                                <m:ctrlPr>
                                  <a:rPr kumimoji="1" lang="en-US" altLang="zh-CN" i="1" smtClean="0">
                                    <a:latin typeface="Cambria Math" charset="0"/>
                                  </a:rPr>
                                </m:ctrlPr>
                              </m:sSubPr>
                              <m:e>
                                <m:r>
                                  <a:rPr kumimoji="1" lang="en-US" altLang="zh-CN" b="0" i="1" smtClean="0">
                                    <a:latin typeface="Cambria Math" charset="0"/>
                                  </a:rPr>
                                  <m:t>𝑤</m:t>
                                </m:r>
                                <m:r>
                                  <a:rPr kumimoji="1" lang="en-US" altLang="zh-CN" b="0" i="1" smtClean="0">
                                    <a:latin typeface="Cambria Math" charset="0"/>
                                  </a:rPr>
                                  <m:t>′</m:t>
                                </m:r>
                              </m:e>
                              <m:sub>
                                <m:r>
                                  <a:rPr kumimoji="1" lang="en-US" altLang="zh-CN" b="0" i="1" smtClean="0">
                                    <a:latin typeface="Cambria Math" charset="0"/>
                                  </a:rPr>
                                  <m:t>10</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10</m:t>
                                </m:r>
                              </m:sub>
                            </m:sSub>
                            <m:r>
                              <a:rPr kumimoji="1" lang="en-US" altLang="zh-CN" b="0" i="1" smtClean="0">
                                <a:latin typeface="Cambria Math" charset="0"/>
                              </a:rPr>
                              <m:t>−</m:t>
                            </m:r>
                            <m:r>
                              <a:rPr kumimoji="1" lang="en-US" altLang="zh-CN" b="0" i="1" smtClean="0">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10</m:t>
                                    </m:r>
                                  </m:sub>
                                </m:sSub>
                              </m:den>
                            </m:f>
                          </m:e>
                          <m:e>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1</m:t>
                                </m:r>
                              </m:sub>
                            </m:sSub>
                            <m:r>
                              <a:rPr kumimoji="1" lang="en-US" altLang="zh-CN" i="1">
                                <a:latin typeface="Cambria Math" charset="0"/>
                              </a:rPr>
                              <m:t>−</m:t>
                            </m:r>
                            <m:r>
                              <a:rPr kumimoji="1" lang="en-US" altLang="zh-CN" i="1">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1</m:t>
                                    </m:r>
                                  </m:sub>
                                </m:sSub>
                              </m:den>
                            </m:f>
                          </m:e>
                          <m:e>
                            <m:r>
                              <a:rPr kumimoji="1" lang="en-US" altLang="zh-CN" i="1" smtClean="0">
                                <a:latin typeface="Cambria Math" charset="0"/>
                              </a:rPr>
                              <m:t>⋮</m:t>
                            </m:r>
                          </m:e>
                        </m:eqArr>
                      </m:e>
                    </m:d>
                  </m:oMath>
                </a14:m>
                <a:r>
                  <a:rPr kumimoji="1" lang="en-US" altLang="zh-CN" dirty="0" smtClean="0"/>
                  <a:t>        </a:t>
                </a:r>
                <a14:m>
                  <m:oMath xmlns:m="http://schemas.openxmlformats.org/officeDocument/2006/math">
                    <m:d>
                      <m:dPr>
                        <m:begChr m:val="{"/>
                        <m:endChr m:val=""/>
                        <m:ctrlPr>
                          <a:rPr kumimoji="1" lang="en-US" altLang="zh-CN" i="1">
                            <a:latin typeface="Cambria Math" charset="0"/>
                          </a:rPr>
                        </m:ctrlPr>
                      </m:dPr>
                      <m:e>
                        <m:eqArr>
                          <m:eqArrPr>
                            <m:ctrlPr>
                              <a:rPr kumimoji="1" lang="en-US" altLang="zh-CN" i="1">
                                <a:latin typeface="Cambria Math" charset="0"/>
                              </a:rPr>
                            </m:ctrlPr>
                          </m:eqArrPr>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10</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10</m:t>
                                </m:r>
                              </m:sub>
                            </m:sSub>
                            <m:r>
                              <a:rPr kumimoji="1" lang="en-US" altLang="zh-CN" i="1">
                                <a:latin typeface="Cambria Math" charset="0"/>
                              </a:rPr>
                              <m:t>−</m:t>
                            </m:r>
                            <m:r>
                              <a:rPr kumimoji="1" lang="en-US" altLang="zh-CN" i="1">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b="0" i="1" smtClean="0">
                                    <a:latin typeface="Cambria Math" charset="0"/>
                                  </a:rPr>
                                  <m:t>𝐻</m:t>
                                </m:r>
                              </m:num>
                              <m:den>
                                <m:r>
                                  <a:rPr lang="mr-IN"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10</m:t>
                                    </m:r>
                                  </m:sub>
                                </m:sSub>
                              </m:den>
                            </m:f>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11</m:t>
                                </m:r>
                              </m:sub>
                            </m:sSub>
                            <m:r>
                              <a:rPr kumimoji="1" lang="en-US" altLang="zh-CN" i="1">
                                <a:latin typeface="Cambria Math" charset="0"/>
                              </a:rPr>
                              <m:t>−</m:t>
                            </m:r>
                            <m:r>
                              <a:rPr kumimoji="1" lang="en-US" altLang="zh-CN" i="1">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b="0" i="1" smtClean="0">
                                    <a:latin typeface="Cambria Math" charset="0"/>
                                  </a:rPr>
                                  <m:t>𝐻</m:t>
                                </m:r>
                              </m:num>
                              <m:den>
                                <m:r>
                                  <a:rPr lang="mr-IN"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11</m:t>
                                    </m:r>
                                  </m:sub>
                                </m:sSub>
                              </m:den>
                            </m:f>
                          </m:e>
                          <m:e>
                            <m:r>
                              <a:rPr kumimoji="1" lang="en-US" altLang="zh-CN" i="1">
                                <a:latin typeface="Cambria Math" charset="0"/>
                              </a:rPr>
                              <m:t>⋮</m:t>
                            </m:r>
                          </m:e>
                        </m:eqArr>
                      </m:e>
                    </m:d>
                  </m:oMath>
                </a14:m>
                <a:r>
                  <a:rPr kumimoji="1" lang="en-US" altLang="zh-CN" dirty="0"/>
                  <a:t> </a:t>
                </a:r>
                <a:endParaRPr kumimoji="1" lang="en-US" altLang="zh-CN" dirty="0" smtClean="0"/>
              </a:p>
              <a:p>
                <a:endParaRPr kumimoji="1" lang="en-US" altLang="zh-CN" dirty="0" smtClean="0"/>
              </a:p>
            </p:txBody>
          </p:sp>
        </mc:Choice>
        <mc:Fallback xmlns="">
          <p:sp>
            <p:nvSpPr>
              <p:cNvPr id="5" name="文本框 4"/>
              <p:cNvSpPr txBox="1">
                <a:spLocks noRot="1" noChangeAspect="1" noMove="1" noResize="1" noEditPoints="1" noAdjustHandles="1" noChangeArrowheads="1" noChangeShapeType="1" noTextEdit="1"/>
              </p:cNvSpPr>
              <p:nvPr/>
            </p:nvSpPr>
            <p:spPr>
              <a:xfrm>
                <a:off x="5657850" y="2047149"/>
                <a:ext cx="5248414" cy="3315523"/>
              </a:xfrm>
              <a:prstGeom prst="rect">
                <a:avLst/>
              </a:prstGeom>
              <a:blipFill rotWithShape="0">
                <a:blip r:embed="rId3"/>
                <a:stretch>
                  <a:fillRect l="-929"/>
                </a:stretch>
              </a:blipFill>
            </p:spPr>
            <p:txBody>
              <a:bodyPr/>
              <a:lstStyle/>
              <a:p>
                <a:r>
                  <a:rPr lang="zh-CN" altLang="en-US">
                    <a:noFill/>
                  </a:rPr>
                  <a:t> </a:t>
                </a:r>
              </a:p>
            </p:txBody>
          </p:sp>
        </mc:Fallback>
      </mc:AlternateContent>
      <p:grpSp>
        <p:nvGrpSpPr>
          <p:cNvPr id="7" name="组 6"/>
          <p:cNvGrpSpPr/>
          <p:nvPr/>
        </p:nvGrpSpPr>
        <p:grpSpPr>
          <a:xfrm>
            <a:off x="1451579" y="2047149"/>
            <a:ext cx="3085160" cy="3909387"/>
            <a:chOff x="6650182" y="1954200"/>
            <a:chExt cx="3085160" cy="3909387"/>
          </a:xfrm>
        </p:grpSpPr>
        <mc:AlternateContent xmlns:mc="http://schemas.openxmlformats.org/markup-compatibility/2006" xmlns:a14="http://schemas.microsoft.com/office/drawing/2010/main">
          <mc:Choice Requires="a14">
            <p:sp>
              <p:nvSpPr>
                <p:cNvPr id="8" name="椭圆 7"/>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11" name="椭圆 10"/>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12" name="椭圆 11"/>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13" name="椭圆 12"/>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14" name="椭圆 13"/>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5" name="椭圆 14"/>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9"/>
                  <a:stretch>
                    <a:fillRect/>
                  </a:stretch>
                </a:blipFill>
              </p:spPr>
              <p:txBody>
                <a:bodyPr/>
                <a:lstStyle/>
                <a:p>
                  <a:r>
                    <a:rPr lang="zh-CN" altLang="en-US">
                      <a:noFill/>
                    </a:rPr>
                    <a:t> </a:t>
                  </a:r>
                </a:p>
              </p:txBody>
            </p:sp>
          </mc:Fallback>
        </mc:AlternateContent>
        <p:cxnSp>
          <p:nvCxnSpPr>
            <p:cNvPr id="14" name="直线箭头连接符 13"/>
            <p:cNvCxnSpPr>
              <a:stCxn id="19" idx="6"/>
              <a:endCxn id="20"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19" idx="6"/>
              <a:endCxn id="21"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19" idx="6"/>
              <a:endCxn id="22"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9" idx="6"/>
              <a:endCxn id="23"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20" idx="6"/>
              <a:endCxn id="24"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线箭头连接符 18"/>
            <p:cNvCxnSpPr>
              <a:stCxn id="21" idx="6"/>
              <a:endCxn id="24"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22" idx="6"/>
              <a:endCxn id="24"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23" idx="6"/>
              <a:endCxn id="24"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22" name="椭圆 21"/>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4" name="椭圆 23"/>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5" name="椭圆 24"/>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1"/>
                  <a:stretch>
                    <a:fillRect/>
                  </a:stretch>
                </a:blipFill>
              </p:spPr>
              <p:txBody>
                <a:bodyPr/>
                <a:lstStyle/>
                <a:p>
                  <a:r>
                    <a:rPr lang="zh-CN" altLang="en-US">
                      <a:noFill/>
                    </a:rPr>
                    <a:t> </a:t>
                  </a:r>
                </a:p>
              </p:txBody>
            </p:sp>
          </mc:Fallback>
        </mc:AlternateContent>
        <p:cxnSp>
          <p:nvCxnSpPr>
            <p:cNvPr id="24" name="直线箭头连接符 23"/>
            <p:cNvCxnSpPr>
              <a:endCxn id="20"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21"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直线箭头连接符 25"/>
            <p:cNvCxnSpPr>
              <a:endCxn id="22"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a:endCxn id="23"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a:endCxn id="24"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067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a:t>
            </a:r>
            <a:r>
              <a:rPr kumimoji="1" lang="zh-CN" altLang="en-US" dirty="0" smtClean="0"/>
              <a:t>训练过程介绍</a:t>
            </a:r>
            <a:endParaRPr kumimoji="1" lang="zh-CN" altLang="en-US" dirty="0"/>
          </a:p>
        </p:txBody>
      </p:sp>
      <p:grpSp>
        <p:nvGrpSpPr>
          <p:cNvPr id="7" name="组 6"/>
          <p:cNvGrpSpPr/>
          <p:nvPr/>
        </p:nvGrpSpPr>
        <p:grpSpPr>
          <a:xfrm>
            <a:off x="1451579" y="2030506"/>
            <a:ext cx="3085160" cy="3909387"/>
            <a:chOff x="6650182" y="1954200"/>
            <a:chExt cx="3085160" cy="3909387"/>
          </a:xfrm>
        </p:grpSpPr>
        <mc:AlternateContent xmlns:mc="http://schemas.openxmlformats.org/markup-compatibility/2006" xmlns:a14="http://schemas.microsoft.com/office/drawing/2010/main">
          <mc:Choice Requires="a14">
            <p:sp>
              <p:nvSpPr>
                <p:cNvPr id="8" name="椭圆 7"/>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8"/>
                  <a:stretch>
                    <a:fillRect/>
                  </a:stretch>
                </a:blipFill>
              </p:spPr>
              <p:txBody>
                <a:bodyPr/>
                <a:lstStyle/>
                <a:p>
                  <a:r>
                    <a:rPr lang="zh-CN" altLang="en-US">
                      <a:noFill/>
                    </a:rPr>
                    <a:t> </a:t>
                  </a:r>
                </a:p>
              </p:txBody>
            </p:sp>
          </mc:Fallback>
        </mc:AlternateContent>
        <p:cxnSp>
          <p:nvCxnSpPr>
            <p:cNvPr id="14" name="直线箭头连接符 13"/>
            <p:cNvCxnSpPr>
              <a:stCxn id="10" idx="6"/>
              <a:endCxn id="11"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10" idx="6"/>
              <a:endCxn id="12"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10" idx="6"/>
              <a:endCxn id="13"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0" idx="6"/>
              <a:endCxn id="14"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1" idx="6"/>
              <a:endCxn id="15"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线箭头连接符 18"/>
            <p:cNvCxnSpPr>
              <a:stCxn id="12" idx="6"/>
              <a:endCxn id="15"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13" idx="6"/>
              <a:endCxn id="15"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14" idx="6"/>
              <a:endCxn id="15"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22" name="椭圆 21"/>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5" name="椭圆 34"/>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36" name="椭圆 35"/>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9"/>
                  <a:stretch>
                    <a:fillRect/>
                  </a:stretch>
                </a:blipFill>
              </p:spPr>
              <p:txBody>
                <a:bodyPr/>
                <a:lstStyle/>
                <a:p>
                  <a:r>
                    <a:rPr lang="zh-CN" altLang="en-US">
                      <a:noFill/>
                    </a:rPr>
                    <a:t> </a:t>
                  </a:r>
                </a:p>
              </p:txBody>
            </p:sp>
          </mc:Fallback>
        </mc:AlternateContent>
        <p:cxnSp>
          <p:nvCxnSpPr>
            <p:cNvPr id="24" name="直线箭头连接符 23"/>
            <p:cNvCxnSpPr>
              <a:endCxn id="11"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12"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直线箭头连接符 25"/>
            <p:cNvCxnSpPr>
              <a:endCxn id="13"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a:endCxn id="14"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a:endCxn id="15"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4" name="文本框 3"/>
              <p:cNvSpPr txBox="1"/>
              <p:nvPr/>
            </p:nvSpPr>
            <p:spPr>
              <a:xfrm>
                <a:off x="5557573" y="2662842"/>
                <a:ext cx="5325036" cy="2308324"/>
              </a:xfrm>
              <a:prstGeom prst="rect">
                <a:avLst/>
              </a:prstGeom>
              <a:noFill/>
            </p:spPr>
            <p:txBody>
              <a:bodyPr wrap="square" rtlCol="0">
                <a:spAutoFit/>
              </a:bodyPr>
              <a:lstStyle/>
              <a:p>
                <a:r>
                  <a:rPr kumimoji="1" lang="en-US" altLang="zh-CN" dirty="0" smtClean="0"/>
                  <a:t>1. </a:t>
                </a:r>
                <a:r>
                  <a:rPr kumimoji="1" lang="zh-CN" altLang="en-US" dirty="0" smtClean="0"/>
                  <a:t>输入：</a:t>
                </a:r>
                <a:r>
                  <a:rPr kumimoji="1" lang="en-US" altLang="zh-CN" dirty="0" smtClean="0"/>
                  <a:t>100</a:t>
                </a:r>
                <a:r>
                  <a:rPr kumimoji="1" lang="zh-CN" altLang="en-US" dirty="0" smtClean="0"/>
                  <a:t>个已知点</a:t>
                </a:r>
                <a14:m>
                  <m:oMath xmlns:m="http://schemas.openxmlformats.org/officeDocument/2006/math">
                    <m:d>
                      <m:dPr>
                        <m:ctrlPr>
                          <a:rPr kumimoji="1" lang="en-US" altLang="zh-CN" b="0" i="1" smtClean="0">
                            <a:latin typeface="Cambria Math" charset="0"/>
                          </a:rPr>
                        </m:ctrlPr>
                      </m:dPr>
                      <m:e>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𝑖</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b="0" i="1" smtClean="0">
                                <a:latin typeface="Cambria Math" charset="0"/>
                              </a:rPr>
                              <m:t>𝑦</m:t>
                            </m:r>
                          </m:e>
                          <m:sub>
                            <m:r>
                              <a:rPr kumimoji="1" lang="en-US" altLang="zh-CN" i="1">
                                <a:latin typeface="Cambria Math" charset="0"/>
                              </a:rPr>
                              <m:t>𝑖</m:t>
                            </m:r>
                          </m:sub>
                        </m:sSub>
                      </m:e>
                    </m:d>
                    <m:r>
                      <a:rPr kumimoji="1" lang="en-US" altLang="zh-CN" b="0" i="1" smtClean="0">
                        <a:latin typeface="Cambria Math" charset="0"/>
                      </a:rPr>
                      <m:t>   </m:t>
                    </m:r>
                    <m:r>
                      <a:rPr kumimoji="1" lang="en-US" altLang="zh-CN" b="0" i="1" smtClean="0">
                        <a:latin typeface="Cambria Math" charset="0"/>
                      </a:rPr>
                      <m:t>𝑖</m:t>
                    </m:r>
                    <m:r>
                      <a:rPr kumimoji="1" lang="en-US" altLang="zh-CN" b="0" i="1" smtClean="0">
                        <a:latin typeface="Cambria Math" charset="0"/>
                      </a:rPr>
                      <m:t>=1,2…100</m:t>
                    </m:r>
                  </m:oMath>
                </a14:m>
                <a:endParaRPr kumimoji="1" lang="en-US" altLang="zh-CN" b="0" dirty="0" smtClean="0"/>
              </a:p>
              <a:p>
                <a:pPr marL="342900" indent="-342900">
                  <a:buAutoNum type="arabicPeriod"/>
                </a:pPr>
                <a:endParaRPr kumimoji="1" lang="en-US" altLang="zh-CN" dirty="0" smtClean="0"/>
              </a:p>
              <a:p>
                <a:r>
                  <a:rPr kumimoji="1" lang="en-US" altLang="zh-CN" dirty="0" smtClean="0"/>
                  <a:t>2.</a:t>
                </a:r>
                <a:r>
                  <a:rPr kumimoji="1" lang="zh-CN" altLang="en-US" dirty="0" smtClean="0"/>
                  <a:t> 前向传播：</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𝐹</m:t>
                    </m:r>
                    <m:d>
                      <m:dPr>
                        <m:ctrlPr>
                          <a:rPr kumimoji="1" lang="en-US" altLang="zh-CN" b="0" i="1" smtClean="0">
                            <a:latin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r>
                          <a:rPr kumimoji="1" lang="en-US" altLang="zh-CN" b="0" i="1" smtClean="0">
                            <a:latin typeface="Cambria Math" charset="0"/>
                          </a:rPr>
                          <m:t>𝑤</m:t>
                        </m:r>
                        <m:r>
                          <a:rPr kumimoji="1" lang="en-US" altLang="zh-CN" b="0" i="1" smtClean="0">
                            <a:latin typeface="Cambria Math" charset="0"/>
                          </a:rPr>
                          <m:t>′</m:t>
                        </m:r>
                      </m:e>
                    </m:d>
                    <m:r>
                      <a:rPr kumimoji="1" lang="en-US" altLang="zh-CN" b="0" i="1" smtClean="0">
                        <a:latin typeface="Cambria Math" charset="0"/>
                      </a:rPr>
                      <m:t>      </m:t>
                    </m:r>
                    <m:r>
                      <a:rPr kumimoji="1" lang="en-US" altLang="zh-CN" b="0" i="1" smtClean="0">
                        <a:latin typeface="Cambria Math" charset="0"/>
                      </a:rPr>
                      <m:t>𝑖</m:t>
                    </m:r>
                    <m:r>
                      <a:rPr kumimoji="1" lang="en-US" altLang="zh-CN" b="0" i="1" smtClean="0">
                        <a:latin typeface="Cambria Math" charset="0"/>
                      </a:rPr>
                      <m:t>=1,2…100</m:t>
                    </m:r>
                  </m:oMath>
                </a14:m>
                <a:endParaRPr kumimoji="1" lang="en-US" altLang="zh-CN" b="0" dirty="0" smtClean="0"/>
              </a:p>
              <a:p>
                <a:r>
                  <a:rPr kumimoji="1" lang="en-US" altLang="zh-CN" dirty="0" smtClean="0"/>
                  <a:t>3. </a:t>
                </a:r>
                <a:r>
                  <a:rPr kumimoji="1" lang="zh-CN" altLang="en-US" dirty="0" smtClean="0"/>
                  <a:t>后向传播：梯度下降调整权重参数</a:t>
                </a:r>
                <a14:m>
                  <m:oMath xmlns:m="http://schemas.openxmlformats.org/officeDocument/2006/math">
                    <m:r>
                      <a:rPr kumimoji="1" lang="en-US" altLang="zh-CN" b="0" i="1" smtClean="0">
                        <a:latin typeface="Cambria Math" charset="0"/>
                      </a:rPr>
                      <m:t>𝑤</m:t>
                    </m:r>
                    <m:r>
                      <a:rPr kumimoji="1" lang="en-US" altLang="zh-CN" b="0" i="1" smtClean="0">
                        <a:latin typeface="Cambria Math" charset="0"/>
                      </a:rPr>
                      <m:t>,  </m:t>
                    </m:r>
                    <m:r>
                      <a:rPr kumimoji="1" lang="en-US" altLang="zh-CN" b="0" i="1" smtClean="0">
                        <a:latin typeface="Cambria Math" charset="0"/>
                      </a:rPr>
                      <m:t>𝑤</m:t>
                    </m:r>
                    <m:r>
                      <a:rPr kumimoji="1" lang="en-US" altLang="zh-CN" b="0" i="1" smtClean="0">
                        <a:latin typeface="Cambria Math" charset="0"/>
                      </a:rPr>
                      <m:t>′</m:t>
                    </m:r>
                  </m:oMath>
                </a14:m>
                <a:endParaRPr kumimoji="1" lang="en-US" altLang="zh-CN" dirty="0" smtClean="0"/>
              </a:p>
              <a:p>
                <a:r>
                  <a:rPr kumimoji="1" lang="en-US" altLang="zh-CN" dirty="0" smtClean="0"/>
                  <a:t>4. </a:t>
                </a:r>
                <a:r>
                  <a:rPr kumimoji="1" lang="zh-CN" altLang="en-US" dirty="0" smtClean="0"/>
                  <a:t>执行步骤</a:t>
                </a:r>
                <a:r>
                  <a:rPr kumimoji="1" lang="en-US" altLang="zh-CN" dirty="0" smtClean="0"/>
                  <a:t>2</a:t>
                </a:r>
                <a:r>
                  <a:rPr kumimoji="1" lang="zh-CN" altLang="en-US" dirty="0" smtClean="0"/>
                  <a:t>～</a:t>
                </a:r>
                <a:r>
                  <a:rPr kumimoji="1" lang="en-US" altLang="zh-CN" dirty="0" smtClean="0"/>
                  <a:t>4</a:t>
                </a:r>
                <a:r>
                  <a:rPr kumimoji="1" lang="zh-CN" altLang="en-US" dirty="0" smtClean="0"/>
                  <a:t>一定次数</a:t>
                </a:r>
                <a:endParaRPr kumimoji="1" lang="en-US" altLang="zh-CN" dirty="0" smtClean="0"/>
              </a:p>
              <a:p>
                <a:endParaRPr kumimoji="1" lang="en-US" altLang="zh-CN" dirty="0" smtClean="0"/>
              </a:p>
              <a:p>
                <a:r>
                  <a:rPr kumimoji="1" lang="en-US" altLang="zh-CN" dirty="0" smtClean="0"/>
                  <a:t>5.</a:t>
                </a:r>
                <a:r>
                  <a:rPr kumimoji="1" lang="zh-CN" altLang="en-US" dirty="0" smtClean="0"/>
                  <a:t> 训练完成，对于新数据</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oMath>
                </a14:m>
                <a:r>
                  <a:rPr kumimoji="1" lang="zh-CN" altLang="en-US" dirty="0" smtClean="0"/>
                  <a:t>，按照步骤</a:t>
                </a:r>
                <a:r>
                  <a:rPr kumimoji="1" lang="en-US" altLang="zh-CN" dirty="0" smtClean="0"/>
                  <a:t>2</a:t>
                </a:r>
                <a:r>
                  <a:rPr kumimoji="1" lang="zh-CN" altLang="en-US" dirty="0" smtClean="0"/>
                  <a:t>计算即可得到预测值</a:t>
                </a:r>
                <a14:m>
                  <m:oMath xmlns:m="http://schemas.openxmlformats.org/officeDocument/2006/math">
                    <m:sSub>
                      <m:sSubPr>
                        <m:ctrlPr>
                          <a:rPr kumimoji="1" lang="en-US" altLang="zh-CN" i="1">
                            <a:latin typeface="Cambria Math" charset="0"/>
                          </a:rPr>
                        </m:ctrlPr>
                      </m:sSubPr>
                      <m:e>
                        <m:r>
                          <a:rPr kumimoji="1" lang="en-US" altLang="zh-CN" b="0" i="1" smtClean="0">
                            <a:latin typeface="Cambria Math" charset="0"/>
                          </a:rPr>
                          <m:t>𝑦</m:t>
                        </m:r>
                      </m:e>
                      <m:sub>
                        <m:r>
                          <a:rPr kumimoji="1" lang="en-US" altLang="zh-CN" i="1">
                            <a:latin typeface="Cambria Math" charset="0"/>
                          </a:rPr>
                          <m:t>𝑖</m:t>
                        </m:r>
                      </m:sub>
                    </m:sSub>
                  </m:oMath>
                </a14:m>
                <a:endParaRPr kumimoji="1"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57573" y="2662842"/>
                <a:ext cx="5325036" cy="2308324"/>
              </a:xfrm>
              <a:prstGeom prst="rect">
                <a:avLst/>
              </a:prstGeom>
              <a:blipFill rotWithShape="0">
                <a:blip r:embed="rId10"/>
                <a:stretch>
                  <a:fillRect l="-1031" t="-15608" r="-229" b="-3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489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sp>
        <p:nvSpPr>
          <p:cNvPr id="3" name="内容占位符 2"/>
          <p:cNvSpPr>
            <a:spLocks noGrp="1"/>
          </p:cNvSpPr>
          <p:nvPr>
            <p:ph idx="1"/>
          </p:nvPr>
        </p:nvSpPr>
        <p:spPr/>
        <p:txBody>
          <a:bodyPr/>
          <a:lstStyle/>
          <a:p>
            <a:r>
              <a:rPr kumimoji="1" lang="zh-CN" altLang="en-US" dirty="0" smtClean="0">
                <a:hlinkClick r:id="rId3"/>
              </a:rPr>
              <a:t>线性回归实例演示地址</a:t>
            </a:r>
            <a:endParaRPr kumimoji="1" lang="en-US" altLang="zh-CN" dirty="0" smtClean="0"/>
          </a:p>
          <a:p>
            <a:endParaRPr kumimoji="1" lang="zh-CN" altLang="en-US" dirty="0"/>
          </a:p>
        </p:txBody>
      </p:sp>
      <p:sp>
        <p:nvSpPr>
          <p:cNvPr id="8" name="矩形 7"/>
          <p:cNvSpPr/>
          <p:nvPr/>
        </p:nvSpPr>
        <p:spPr>
          <a:xfrm>
            <a:off x="1772604" y="3595985"/>
            <a:ext cx="9310049" cy="923330"/>
          </a:xfrm>
          <a:prstGeom prst="rect">
            <a:avLst/>
          </a:prstGeom>
          <a:noFill/>
        </p:spPr>
        <p:txBody>
          <a:bodyPr wrap="none" lIns="91440" tIns="45720" rIns="91440" bIns="45720">
            <a:spAutoFit/>
          </a:bodyPr>
          <a:lstStyle/>
          <a:p>
            <a:r>
              <a:rPr lang="zh-CN" altLang="en-US" sz="5400" u="sng" dirty="0" smtClean="0">
                <a:ln w="0"/>
                <a:effectLst>
                  <a:outerShdw blurRad="38100" dist="19050" dir="2700000" algn="tl" rotWithShape="0">
                    <a:schemeClr val="dk1">
                      <a:alpha val="40000"/>
                    </a:schemeClr>
                  </a:outerShdw>
                </a:effectLst>
                <a:hlinkClick r:id="rId4"/>
              </a:rPr>
              <a:t>前向传播</a:t>
            </a:r>
            <a:r>
              <a:rPr lang="en-US" altLang="zh-CN" sz="5400" dirty="0" smtClean="0">
                <a:ln w="0"/>
                <a:effectLst>
                  <a:outerShdw blurRad="38100" dist="19050" dir="2700000" algn="tl" rotWithShape="0">
                    <a:schemeClr val="dk1">
                      <a:alpha val="40000"/>
                    </a:schemeClr>
                  </a:outerShdw>
                </a:effectLst>
                <a:hlinkClick r:id="rId4"/>
              </a:rPr>
              <a:t>(Forward Propagation)</a:t>
            </a:r>
            <a:endParaRPr lang="zh-CN" altLang="en-US" sz="5400" dirty="0">
              <a:ln w="0"/>
              <a:effectLst>
                <a:outerShdw blurRad="38100" dist="19050" dir="2700000" algn="tl" rotWithShape="0">
                  <a:schemeClr val="dk1">
                    <a:alpha val="40000"/>
                  </a:schemeClr>
                </a:outerShdw>
              </a:effectLst>
            </a:endParaRPr>
          </a:p>
        </p:txBody>
      </p:sp>
      <p:sp>
        <p:nvSpPr>
          <p:cNvPr id="9" name="矩形 8"/>
          <p:cNvSpPr/>
          <p:nvPr/>
        </p:nvSpPr>
        <p:spPr>
          <a:xfrm>
            <a:off x="1772603" y="4704993"/>
            <a:ext cx="8248797" cy="923330"/>
          </a:xfrm>
          <a:prstGeom prst="rect">
            <a:avLst/>
          </a:prstGeom>
          <a:noFill/>
        </p:spPr>
        <p:txBody>
          <a:bodyPr wrap="none" lIns="91440" tIns="45720" rIns="91440" bIns="45720">
            <a:spAutoFit/>
          </a:bodyPr>
          <a:lstStyle/>
          <a:p>
            <a:r>
              <a:rPr lang="zh-CN" altLang="en-US" sz="5400" u="sng" dirty="0" smtClean="0">
                <a:ln w="0"/>
                <a:effectLst>
                  <a:outerShdw blurRad="38100" dist="19050" dir="2700000" algn="tl" rotWithShape="0">
                    <a:schemeClr val="dk1">
                      <a:alpha val="40000"/>
                    </a:schemeClr>
                  </a:outerShdw>
                </a:effectLst>
                <a:hlinkClick r:id="rId4"/>
              </a:rPr>
              <a:t>后向传播</a:t>
            </a:r>
            <a:r>
              <a:rPr lang="en-US" altLang="zh-CN" sz="5400" dirty="0" smtClean="0">
                <a:ln w="0"/>
                <a:effectLst>
                  <a:outerShdw blurRad="38100" dist="19050" dir="2700000" algn="tl" rotWithShape="0">
                    <a:schemeClr val="dk1">
                      <a:alpha val="40000"/>
                    </a:schemeClr>
                  </a:outerShdw>
                </a:effectLst>
                <a:hlinkClick r:id="rId4"/>
              </a:rPr>
              <a:t>(Back </a:t>
            </a:r>
            <a:r>
              <a:rPr lang="en-US" altLang="zh-CN" sz="5400" dirty="0">
                <a:ln w="0"/>
                <a:effectLst>
                  <a:outerShdw blurRad="38100" dist="19050" dir="2700000" algn="tl" rotWithShape="0">
                    <a:schemeClr val="dk1">
                      <a:alpha val="40000"/>
                    </a:schemeClr>
                  </a:outerShdw>
                </a:effectLst>
                <a:hlinkClick r:id="rId4"/>
              </a:rPr>
              <a:t>Propagation</a:t>
            </a:r>
            <a:r>
              <a:rPr lang="en-US" altLang="zh-CN" sz="5400" dirty="0" smtClean="0">
                <a:ln w="0"/>
                <a:effectLst>
                  <a:outerShdw blurRad="38100" dist="19050" dir="2700000" algn="tl" rotWithShape="0">
                    <a:schemeClr val="dk1">
                      <a:alpha val="40000"/>
                    </a:schemeClr>
                  </a:outerShdw>
                </a:effectLst>
                <a:hlinkClick r:id="rId4"/>
              </a:rPr>
              <a:t>)</a:t>
            </a:r>
            <a:endParaRPr lang="zh-CN"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321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喝点水</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4777709" y="2050415"/>
            <a:ext cx="2480341" cy="3899096"/>
          </a:xfrm>
          <a:prstGeom prst="rect">
            <a:avLst/>
          </a:prstGeom>
        </p:spPr>
      </p:pic>
      <p:pic>
        <p:nvPicPr>
          <p:cNvPr id="7" name="图片 6"/>
          <p:cNvPicPr>
            <a:picLocks noChangeAspect="1"/>
          </p:cNvPicPr>
          <p:nvPr/>
        </p:nvPicPr>
        <p:blipFill>
          <a:blip r:embed="rId4"/>
          <a:stretch>
            <a:fillRect/>
          </a:stretch>
        </p:blipFill>
        <p:spPr>
          <a:xfrm>
            <a:off x="4777709" y="1540290"/>
            <a:ext cx="2476180" cy="4919345"/>
          </a:xfrm>
          <a:prstGeom prst="rect">
            <a:avLst/>
          </a:prstGeom>
        </p:spPr>
      </p:pic>
    </p:spTree>
    <p:extLst>
      <p:ext uri="{BB962C8B-B14F-4D97-AF65-F5344CB8AC3E}">
        <p14:creationId xmlns:p14="http://schemas.microsoft.com/office/powerpoint/2010/main" val="116998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sp>
        <p:nvSpPr>
          <p:cNvPr id="3" name="内容占位符 2"/>
          <p:cNvSpPr>
            <a:spLocks noGrp="1"/>
          </p:cNvSpPr>
          <p:nvPr>
            <p:ph idx="1"/>
          </p:nvPr>
        </p:nvSpPr>
        <p:spPr/>
        <p:txBody>
          <a:bodyPr/>
          <a:lstStyle/>
          <a:p>
            <a:r>
              <a:rPr kumimoji="1" lang="en-US" altLang="zh-CN" dirty="0" err="1" smtClean="0"/>
              <a:t>Tensorflow.js</a:t>
            </a:r>
            <a:endParaRPr kumimoji="1" lang="en-US" altLang="zh-CN" dirty="0" smtClean="0"/>
          </a:p>
          <a:p>
            <a:endParaRPr kumimoji="1" lang="zh-CN" altLang="en-US" dirty="0"/>
          </a:p>
        </p:txBody>
      </p:sp>
      <p:pic>
        <p:nvPicPr>
          <p:cNvPr id="4" name="图片 3"/>
          <p:cNvPicPr>
            <a:picLocks noChangeAspect="1"/>
          </p:cNvPicPr>
          <p:nvPr/>
        </p:nvPicPr>
        <p:blipFill>
          <a:blip r:embed="rId3"/>
          <a:stretch>
            <a:fillRect/>
          </a:stretch>
        </p:blipFill>
        <p:spPr>
          <a:xfrm>
            <a:off x="1451579" y="2534145"/>
            <a:ext cx="3263900" cy="3238500"/>
          </a:xfrm>
          <a:prstGeom prst="rect">
            <a:avLst/>
          </a:prstGeom>
        </p:spPr>
      </p:pic>
      <p:pic>
        <p:nvPicPr>
          <p:cNvPr id="5" name="图片 4"/>
          <p:cNvPicPr>
            <a:picLocks noChangeAspect="1"/>
          </p:cNvPicPr>
          <p:nvPr/>
        </p:nvPicPr>
        <p:blipFill>
          <a:blip r:embed="rId4"/>
          <a:stretch>
            <a:fillRect/>
          </a:stretch>
        </p:blipFill>
        <p:spPr>
          <a:xfrm>
            <a:off x="5097516" y="2534145"/>
            <a:ext cx="5575300" cy="304800"/>
          </a:xfrm>
          <a:prstGeom prst="rect">
            <a:avLst/>
          </a:prstGeom>
        </p:spPr>
      </p:pic>
      <p:pic>
        <p:nvPicPr>
          <p:cNvPr id="6" name="图片 5"/>
          <p:cNvPicPr>
            <a:picLocks noChangeAspect="1"/>
          </p:cNvPicPr>
          <p:nvPr/>
        </p:nvPicPr>
        <p:blipFill rotWithShape="1">
          <a:blip r:embed="rId5"/>
          <a:srcRect r="19263"/>
          <a:stretch/>
        </p:blipFill>
        <p:spPr>
          <a:xfrm>
            <a:off x="5097516" y="3511295"/>
            <a:ext cx="5957338" cy="2108200"/>
          </a:xfrm>
          <a:prstGeom prst="rect">
            <a:avLst/>
          </a:prstGeom>
        </p:spPr>
      </p:pic>
      <p:grpSp>
        <p:nvGrpSpPr>
          <p:cNvPr id="29" name="组 28"/>
          <p:cNvGrpSpPr/>
          <p:nvPr/>
        </p:nvGrpSpPr>
        <p:grpSpPr>
          <a:xfrm>
            <a:off x="8478257" y="111162"/>
            <a:ext cx="2194559" cy="2212763"/>
            <a:chOff x="6063210" y="2201362"/>
            <a:chExt cx="2739239" cy="3109858"/>
          </a:xfrm>
        </p:grpSpPr>
        <mc:AlternateContent xmlns:mc="http://schemas.openxmlformats.org/markup-compatibility/2006" xmlns:a14="http://schemas.microsoft.com/office/drawing/2010/main">
          <mc:Choice Requires="a14">
            <p:sp>
              <p:nvSpPr>
                <p:cNvPr id="30" name="椭圆 29"/>
                <p:cNvSpPr/>
                <p:nvPr/>
              </p:nvSpPr>
              <p:spPr>
                <a:xfrm>
                  <a:off x="6063210" y="35467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063210" y="354674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p:cNvSpPr/>
                <p:nvPr/>
              </p:nvSpPr>
              <p:spPr>
                <a:xfrm>
                  <a:off x="7201262" y="220136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201262" y="2201362"/>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p:cNvSpPr/>
                <p:nvPr/>
              </p:nvSpPr>
              <p:spPr>
                <a:xfrm>
                  <a:off x="7201262" y="308360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201262" y="3083602"/>
                  <a:ext cx="463137" cy="463138"/>
                </a:xfrm>
                <a:prstGeom prst="ellipse">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p:nvPr/>
              </p:nvSpPr>
              <p:spPr>
                <a:xfrm>
                  <a:off x="7201261" y="396584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201261" y="3965842"/>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p:cNvSpPr/>
                <p:nvPr/>
              </p:nvSpPr>
              <p:spPr>
                <a:xfrm>
                  <a:off x="7201261" y="4848082"/>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201261" y="4848082"/>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p:cNvSpPr/>
                <p:nvPr/>
              </p:nvSpPr>
              <p:spPr>
                <a:xfrm>
                  <a:off x="8339312" y="356533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8339312" y="3565339"/>
                  <a:ext cx="463137" cy="463138"/>
                </a:xfrm>
                <a:prstGeom prst="ellipse">
                  <a:avLst/>
                </a:prstGeom>
                <a:blipFill rotWithShape="0">
                  <a:blip r:embed="rId11"/>
                  <a:stretch>
                    <a:fillRect/>
                  </a:stretch>
                </a:blipFill>
              </p:spPr>
              <p:txBody>
                <a:bodyPr/>
                <a:lstStyle/>
                <a:p>
                  <a:r>
                    <a:rPr lang="zh-CN" altLang="en-US">
                      <a:noFill/>
                    </a:rPr>
                    <a:t> </a:t>
                  </a:r>
                </a:p>
              </p:txBody>
            </p:sp>
          </mc:Fallback>
        </mc:AlternateContent>
        <p:cxnSp>
          <p:nvCxnSpPr>
            <p:cNvPr id="36" name="直线箭头连接符 35"/>
            <p:cNvCxnSpPr>
              <a:stCxn id="32" idx="6"/>
            </p:cNvCxnSpPr>
            <p:nvPr/>
          </p:nvCxnSpPr>
          <p:spPr>
            <a:xfrm flipV="1">
              <a:off x="6526347" y="2432931"/>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7" name="直线箭头连接符 36"/>
            <p:cNvCxnSpPr>
              <a:stCxn id="32" idx="6"/>
              <a:endCxn id="34" idx="2"/>
            </p:cNvCxnSpPr>
            <p:nvPr/>
          </p:nvCxnSpPr>
          <p:spPr>
            <a:xfrm flipV="1">
              <a:off x="6526347" y="3315171"/>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8" name="直线箭头连接符 37"/>
            <p:cNvCxnSpPr>
              <a:stCxn id="32" idx="6"/>
              <a:endCxn id="35" idx="2"/>
            </p:cNvCxnSpPr>
            <p:nvPr/>
          </p:nvCxnSpPr>
          <p:spPr>
            <a:xfrm>
              <a:off x="6526347" y="3778309"/>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9" name="直线箭头连接符 38"/>
            <p:cNvCxnSpPr>
              <a:stCxn id="32" idx="6"/>
              <a:endCxn id="36" idx="2"/>
            </p:cNvCxnSpPr>
            <p:nvPr/>
          </p:nvCxnSpPr>
          <p:spPr>
            <a:xfrm>
              <a:off x="6526347" y="3778309"/>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0" name="直线箭头连接符 39"/>
            <p:cNvCxnSpPr>
              <a:stCxn id="33" idx="6"/>
              <a:endCxn id="37" idx="2"/>
            </p:cNvCxnSpPr>
            <p:nvPr/>
          </p:nvCxnSpPr>
          <p:spPr>
            <a:xfrm>
              <a:off x="7664399" y="2432931"/>
              <a:ext cx="674913" cy="136397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1" name="直线箭头连接符 40"/>
            <p:cNvCxnSpPr>
              <a:stCxn id="34" idx="6"/>
              <a:endCxn id="37" idx="2"/>
            </p:cNvCxnSpPr>
            <p:nvPr/>
          </p:nvCxnSpPr>
          <p:spPr>
            <a:xfrm>
              <a:off x="7664399" y="3315171"/>
              <a:ext cx="674913" cy="48173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2" name="直线箭头连接符 41"/>
            <p:cNvCxnSpPr>
              <a:stCxn id="35" idx="6"/>
              <a:endCxn id="37" idx="2"/>
            </p:cNvCxnSpPr>
            <p:nvPr/>
          </p:nvCxnSpPr>
          <p:spPr>
            <a:xfrm flipV="1">
              <a:off x="7664398" y="3796908"/>
              <a:ext cx="674914" cy="40050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3" name="直线箭头连接符 42"/>
            <p:cNvCxnSpPr>
              <a:stCxn id="36" idx="6"/>
              <a:endCxn id="37" idx="2"/>
            </p:cNvCxnSpPr>
            <p:nvPr/>
          </p:nvCxnSpPr>
          <p:spPr>
            <a:xfrm flipV="1">
              <a:off x="7664398" y="3796908"/>
              <a:ext cx="674914" cy="128274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55820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回顾</a:t>
            </a:r>
            <a:endParaRPr kumimoji="1" lang="zh-CN" altLang="en-US" dirty="0"/>
          </a:p>
        </p:txBody>
      </p:sp>
      <p:sp>
        <p:nvSpPr>
          <p:cNvPr id="3" name="内容占位符 2"/>
          <p:cNvSpPr>
            <a:spLocks noGrp="1"/>
          </p:cNvSpPr>
          <p:nvPr>
            <p:ph idx="1"/>
          </p:nvPr>
        </p:nvSpPr>
        <p:spPr/>
        <p:txBody>
          <a:bodyPr/>
          <a:lstStyle/>
          <a:p>
            <a:r>
              <a:rPr kumimoji="1" lang="zh-CN" altLang="en-US" dirty="0" smtClean="0"/>
              <a:t>神经网络定义、结构介绍</a:t>
            </a:r>
            <a:endParaRPr kumimoji="1" lang="en-US" altLang="zh-CN" dirty="0" smtClean="0"/>
          </a:p>
          <a:p>
            <a:r>
              <a:rPr kumimoji="1" lang="zh-CN" altLang="en-US" dirty="0" smtClean="0"/>
              <a:t>神经网络前向传播方法</a:t>
            </a:r>
            <a:endParaRPr kumimoji="1" lang="en-US" altLang="zh-CN" dirty="0" smtClean="0"/>
          </a:p>
          <a:p>
            <a:r>
              <a:rPr kumimoji="1" lang="zh-CN" altLang="en-US" dirty="0" smtClean="0"/>
              <a:t>神经网络后向传播方法（简介）</a:t>
            </a:r>
            <a:endParaRPr kumimoji="1" lang="en-US" altLang="zh-CN" dirty="0" smtClean="0"/>
          </a:p>
          <a:p>
            <a:r>
              <a:rPr kumimoji="1" lang="zh-CN" altLang="en-US" dirty="0" smtClean="0"/>
              <a:t>神经网络训练过程</a:t>
            </a:r>
            <a:endParaRPr kumimoji="1" lang="en-US" altLang="zh-CN" dirty="0" smtClean="0"/>
          </a:p>
          <a:p>
            <a:r>
              <a:rPr kumimoji="1" lang="zh-CN" altLang="en-US" dirty="0" smtClean="0"/>
              <a:t>使用</a:t>
            </a:r>
            <a:r>
              <a:rPr kumimoji="1" lang="en-US" altLang="zh-CN" dirty="0" err="1" smtClean="0"/>
              <a:t>tensorflow</a:t>
            </a:r>
            <a:r>
              <a:rPr kumimoji="1" lang="zh-CN" altLang="en-US" dirty="0" smtClean="0"/>
              <a:t>搭建一个神经网络</a:t>
            </a:r>
            <a:endParaRPr kumimoji="1" lang="en-US" altLang="zh-CN" dirty="0" smtClean="0"/>
          </a:p>
        </p:txBody>
      </p:sp>
    </p:spTree>
    <p:extLst>
      <p:ext uri="{BB962C8B-B14F-4D97-AF65-F5344CB8AC3E}">
        <p14:creationId xmlns:p14="http://schemas.microsoft.com/office/powerpoint/2010/main" val="63269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MNIST</a:t>
            </a:r>
            <a:r>
              <a:rPr kumimoji="1" lang="zh-CN" altLang="en-US" dirty="0" smtClean="0"/>
              <a:t>手写字体识别</a:t>
            </a:r>
            <a:endParaRPr kumimoji="1" lang="zh-CN" altLang="en-US" dirty="0"/>
          </a:p>
        </p:txBody>
      </p:sp>
      <p:sp>
        <p:nvSpPr>
          <p:cNvPr id="3" name="内容占位符 2"/>
          <p:cNvSpPr>
            <a:spLocks noGrp="1"/>
          </p:cNvSpPr>
          <p:nvPr>
            <p:ph idx="1"/>
          </p:nvPr>
        </p:nvSpPr>
        <p:spPr/>
        <p:txBody>
          <a:bodyPr/>
          <a:lstStyle/>
          <a:p>
            <a:r>
              <a:rPr kumimoji="1" lang="en-US" altLang="zh-CN" dirty="0" smtClean="0"/>
              <a:t>demo</a:t>
            </a:r>
            <a:r>
              <a:rPr kumimoji="1" lang="zh-CN" altLang="en-US" dirty="0" smtClean="0"/>
              <a:t>演示</a:t>
            </a:r>
            <a:endParaRPr kumimoji="1" lang="zh-CN" altLang="en-US" dirty="0"/>
          </a:p>
        </p:txBody>
      </p:sp>
    </p:spTree>
    <p:extLst>
      <p:ext uri="{BB962C8B-B14F-4D97-AF65-F5344CB8AC3E}">
        <p14:creationId xmlns:p14="http://schemas.microsoft.com/office/powerpoint/2010/main" val="116178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神经网络的</a:t>
            </a:r>
            <a:r>
              <a:rPr kumimoji="1" lang="en-US" altLang="zh-CN" dirty="0" smtClean="0"/>
              <a:t>hello</a:t>
            </a:r>
            <a:r>
              <a:rPr kumimoji="1" lang="zh-CN" altLang="en-US" dirty="0" smtClean="0"/>
              <a:t>，</a:t>
            </a:r>
            <a:r>
              <a:rPr kumimoji="1" lang="en-US" altLang="zh-CN" dirty="0" smtClean="0"/>
              <a:t>world</a:t>
            </a:r>
            <a:endParaRPr kumimoji="1" lang="zh-CN" altLang="en-US" dirty="0"/>
          </a:p>
        </p:txBody>
      </p:sp>
      <p:sp>
        <p:nvSpPr>
          <p:cNvPr id="3" name="内容占位符 2"/>
          <p:cNvSpPr>
            <a:spLocks noGrp="1"/>
          </p:cNvSpPr>
          <p:nvPr>
            <p:ph idx="1"/>
          </p:nvPr>
        </p:nvSpPr>
        <p:spPr/>
        <p:txBody>
          <a:bodyPr/>
          <a:lstStyle/>
          <a:p>
            <a:r>
              <a:rPr kumimoji="1" lang="en-US" altLang="zh-CN" dirty="0" smtClean="0"/>
              <a:t>MNIST</a:t>
            </a:r>
          </a:p>
          <a:p>
            <a:endParaRPr kumimoji="1" lang="zh-CN" altLang="en-US" dirty="0"/>
          </a:p>
        </p:txBody>
      </p:sp>
      <p:pic>
        <p:nvPicPr>
          <p:cNvPr id="4" name="图片 3"/>
          <p:cNvPicPr>
            <a:picLocks noChangeAspect="1"/>
          </p:cNvPicPr>
          <p:nvPr/>
        </p:nvPicPr>
        <p:blipFill>
          <a:blip r:embed="rId3"/>
          <a:stretch>
            <a:fillRect/>
          </a:stretch>
        </p:blipFill>
        <p:spPr>
          <a:xfrm>
            <a:off x="1451579" y="2574317"/>
            <a:ext cx="9603275" cy="3230655"/>
          </a:xfrm>
          <a:prstGeom prst="rect">
            <a:avLst/>
          </a:prstGeom>
        </p:spPr>
      </p:pic>
    </p:spTree>
    <p:extLst>
      <p:ext uri="{BB962C8B-B14F-4D97-AF65-F5344CB8AC3E}">
        <p14:creationId xmlns:p14="http://schemas.microsoft.com/office/powerpoint/2010/main" val="194871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MNIST</a:t>
            </a:r>
            <a:r>
              <a:rPr kumimoji="1" lang="zh-CN" altLang="en-US" dirty="0" smtClean="0"/>
              <a:t>手写数字识别</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451579" y="2576173"/>
            <a:ext cx="6413500" cy="2590800"/>
          </a:xfrm>
          <a:prstGeom prst="rect">
            <a:avLst/>
          </a:prstGeom>
        </p:spPr>
      </p:pic>
      <p:sp>
        <p:nvSpPr>
          <p:cNvPr id="5" name="文本框 4"/>
          <p:cNvSpPr txBox="1"/>
          <p:nvPr/>
        </p:nvSpPr>
        <p:spPr>
          <a:xfrm>
            <a:off x="8431481" y="3225242"/>
            <a:ext cx="2410690" cy="646331"/>
          </a:xfrm>
          <a:prstGeom prst="rect">
            <a:avLst/>
          </a:prstGeom>
          <a:noFill/>
        </p:spPr>
        <p:txBody>
          <a:bodyPr wrap="square" rtlCol="0">
            <a:spAutoFit/>
          </a:bodyPr>
          <a:lstStyle/>
          <a:p>
            <a:r>
              <a:rPr kumimoji="1" lang="en-US" altLang="zh-CN" dirty="0" smtClean="0"/>
              <a:t>28</a:t>
            </a:r>
            <a:r>
              <a:rPr kumimoji="1" lang="zh-CN" altLang="en-US" dirty="0" smtClean="0"/>
              <a:t>*</a:t>
            </a:r>
            <a:r>
              <a:rPr kumimoji="1" lang="en-US" altLang="zh-CN" dirty="0" smtClean="0"/>
              <a:t>28</a:t>
            </a:r>
          </a:p>
          <a:p>
            <a:r>
              <a:rPr kumimoji="1" lang="en-US" altLang="zh-CN" dirty="0" smtClean="0"/>
              <a:t>0</a:t>
            </a:r>
            <a:r>
              <a:rPr kumimoji="1" lang="zh-CN" altLang="en-US" dirty="0" smtClean="0"/>
              <a:t>～</a:t>
            </a:r>
            <a:r>
              <a:rPr kumimoji="1" lang="en-US" altLang="zh-CN" dirty="0" smtClean="0"/>
              <a:t>1</a:t>
            </a:r>
            <a:r>
              <a:rPr kumimoji="1" lang="zh-CN" altLang="en-US" dirty="0" smtClean="0"/>
              <a:t>的浮点数</a:t>
            </a:r>
            <a:endParaRPr kumimoji="1" lang="zh-CN" altLang="en-US" dirty="0"/>
          </a:p>
        </p:txBody>
      </p:sp>
    </p:spTree>
    <p:extLst>
      <p:ext uri="{BB962C8B-B14F-4D97-AF65-F5344CB8AC3E}">
        <p14:creationId xmlns:p14="http://schemas.microsoft.com/office/powerpoint/2010/main" val="214588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神经网络构建</a:t>
            </a:r>
            <a:endParaRPr kumimoji="1" lang="zh-CN" altLang="en-US" dirty="0"/>
          </a:p>
        </p:txBody>
      </p:sp>
      <p:grpSp>
        <p:nvGrpSpPr>
          <p:cNvPr id="70" name="组 69"/>
          <p:cNvGrpSpPr/>
          <p:nvPr/>
        </p:nvGrpSpPr>
        <p:grpSpPr>
          <a:xfrm>
            <a:off x="3777006" y="2354577"/>
            <a:ext cx="3891304" cy="2739242"/>
            <a:chOff x="3777006" y="2069566"/>
            <a:chExt cx="3891304" cy="2739242"/>
          </a:xfrm>
        </p:grpSpPr>
        <mc:AlternateContent xmlns:mc="http://schemas.openxmlformats.org/markup-compatibility/2006" xmlns:a14="http://schemas.microsoft.com/office/drawing/2010/main">
          <mc:Choice Requires="a14">
            <p:sp>
              <p:nvSpPr>
                <p:cNvPr id="26" name="椭圆 25"/>
                <p:cNvSpPr/>
                <p:nvPr/>
              </p:nvSpPr>
              <p:spPr>
                <a:xfrm>
                  <a:off x="3955294" y="2069566"/>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26" name="椭圆 25"/>
                <p:cNvSpPr>
                  <a:spLocks noRot="1" noChangeAspect="1" noMove="1" noResize="1" noEditPoints="1" noAdjustHandles="1" noChangeArrowheads="1" noChangeShapeType="1" noTextEdit="1"/>
                </p:cNvSpPr>
                <p:nvPr/>
              </p:nvSpPr>
              <p:spPr>
                <a:xfrm>
                  <a:off x="3955294" y="2069566"/>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p:cNvSpPr/>
                <p:nvPr/>
              </p:nvSpPr>
              <p:spPr>
                <a:xfrm>
                  <a:off x="3955294"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oMath>
                    </m:oMathPara>
                  </a14:m>
                  <a:endParaRPr kumimoji="1" lang="zh-CN" altLang="en-US" dirty="0"/>
                </a:p>
              </p:txBody>
            </p:sp>
          </mc:Choice>
          <mc:Fallback xmlns="">
            <p:sp>
              <p:nvSpPr>
                <p:cNvPr id="27" name="椭圆 26"/>
                <p:cNvSpPr>
                  <a:spLocks noRot="1" noChangeAspect="1" noMove="1" noResize="1" noEditPoints="1" noAdjustHandles="1" noChangeArrowheads="1" noChangeShapeType="1" noTextEdit="1"/>
                </p:cNvSpPr>
                <p:nvPr/>
              </p:nvSpPr>
              <p:spPr>
                <a:xfrm>
                  <a:off x="3955294" y="3207618"/>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p:cNvSpPr/>
                <p:nvPr/>
              </p:nvSpPr>
              <p:spPr>
                <a:xfrm>
                  <a:off x="3955294" y="434567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784</m:t>
                            </m:r>
                          </m:sub>
                        </m:sSub>
                      </m:oMath>
                    </m:oMathPara>
                  </a14:m>
                  <a:endParaRPr kumimoji="1" lang="zh-CN" altLang="en-US" dirty="0"/>
                </a:p>
              </p:txBody>
            </p:sp>
          </mc:Choice>
          <mc:Fallback xmlns="">
            <p:sp>
              <p:nvSpPr>
                <p:cNvPr id="28" name="椭圆 27"/>
                <p:cNvSpPr>
                  <a:spLocks noRot="1" noChangeAspect="1" noMove="1" noResize="1" noEditPoints="1" noAdjustHandles="1" noChangeArrowheads="1" noChangeShapeType="1" noTextEdit="1"/>
                </p:cNvSpPr>
                <p:nvPr/>
              </p:nvSpPr>
              <p:spPr>
                <a:xfrm>
                  <a:off x="3955294" y="4345670"/>
                  <a:ext cx="463137" cy="463138"/>
                </a:xfrm>
                <a:prstGeom prst="ellipse">
                  <a:avLst/>
                </a:prstGeom>
                <a:blipFill rotWithShape="0">
                  <a:blip r:embed="rId5"/>
                  <a:stretch>
                    <a:fillRect l="-126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flipH="1">
                  <a:off x="3777007" y="2702362"/>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flipH="1">
                  <a:off x="3777007" y="2702362"/>
                  <a:ext cx="819709" cy="276999"/>
                </a:xfrm>
                <a:prstGeom prst="rect">
                  <a:avLst/>
                </a:prstGeom>
                <a:blipFill rotWithShape="0">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flipH="1">
                  <a:off x="3777006" y="3899013"/>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flipH="1">
                  <a:off x="3777006" y="3899013"/>
                  <a:ext cx="819709" cy="276999"/>
                </a:xfrm>
                <a:prstGeom prst="rect">
                  <a:avLst/>
                </a:prstGeom>
                <a:blipFill rotWithShape="0">
                  <a:blip r:embed="rId6"/>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p:cNvSpPr/>
                <p:nvPr/>
              </p:nvSpPr>
              <p:spPr>
                <a:xfrm>
                  <a:off x="5615860" y="245466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oMath>
                    </m:oMathPara>
                  </a14:m>
                  <a:endParaRPr kumimoji="1" lang="zh-CN" altLang="en-US" dirty="0"/>
                </a:p>
              </p:txBody>
            </p:sp>
          </mc:Choice>
          <mc:Fallback xmlns="">
            <p:sp>
              <p:nvSpPr>
                <p:cNvPr id="32" name="椭圆 31"/>
                <p:cNvSpPr>
                  <a:spLocks noRot="1" noChangeAspect="1" noMove="1" noResize="1" noEditPoints="1" noAdjustHandles="1" noChangeArrowheads="1" noChangeShapeType="1" noTextEdit="1"/>
                </p:cNvSpPr>
                <p:nvPr/>
              </p:nvSpPr>
              <p:spPr>
                <a:xfrm>
                  <a:off x="5615860" y="2454663"/>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p:nvPr/>
              </p:nvSpPr>
              <p:spPr>
                <a:xfrm>
                  <a:off x="5615860"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𝑖</m:t>
                            </m:r>
                          </m:sub>
                        </m:sSub>
                      </m:oMath>
                    </m:oMathPara>
                  </a14:m>
                  <a:endParaRPr kumimoji="1" lang="zh-CN" altLang="en-US" dirty="0"/>
                </a:p>
              </p:txBody>
            </p:sp>
          </mc:Choice>
          <mc:Fallback xmlns="">
            <p:sp>
              <p:nvSpPr>
                <p:cNvPr id="33" name="椭圆 32"/>
                <p:cNvSpPr>
                  <a:spLocks noRot="1" noChangeAspect="1" noMove="1" noResize="1" noEditPoints="1" noAdjustHandles="1" noChangeArrowheads="1" noChangeShapeType="1" noTextEdit="1"/>
                </p:cNvSpPr>
                <p:nvPr/>
              </p:nvSpPr>
              <p:spPr>
                <a:xfrm>
                  <a:off x="5615860" y="3207618"/>
                  <a:ext cx="463137" cy="463138"/>
                </a:xfrm>
                <a:prstGeom prst="ellipse">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p:cNvSpPr/>
                <p:nvPr/>
              </p:nvSpPr>
              <p:spPr>
                <a:xfrm>
                  <a:off x="5615860" y="394444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42</m:t>
                            </m:r>
                          </m:sub>
                        </m:sSub>
                      </m:oMath>
                    </m:oMathPara>
                  </a14:m>
                  <a:endParaRPr kumimoji="1" lang="zh-CN" altLang="en-US" dirty="0"/>
                </a:p>
              </p:txBody>
            </p:sp>
          </mc:Choice>
          <mc:Fallback xmlns="">
            <p:sp>
              <p:nvSpPr>
                <p:cNvPr id="34" name="椭圆 33"/>
                <p:cNvSpPr>
                  <a:spLocks noRot="1" noChangeAspect="1" noMove="1" noResize="1" noEditPoints="1" noAdjustHandles="1" noChangeArrowheads="1" noChangeShapeType="1" noTextEdit="1"/>
                </p:cNvSpPr>
                <p:nvPr/>
              </p:nvSpPr>
              <p:spPr>
                <a:xfrm>
                  <a:off x="5615860" y="3944443"/>
                  <a:ext cx="463137" cy="463138"/>
                </a:xfrm>
                <a:prstGeom prst="ellipse">
                  <a:avLst/>
                </a:prstGeom>
                <a:blipFill rotWithShape="0">
                  <a:blip r:embed="rId9"/>
                  <a:stretch>
                    <a:fillRect l="-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flipH="1">
                  <a:off x="5437572" y="2930619"/>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flipH="1">
                  <a:off x="5437572" y="2930619"/>
                  <a:ext cx="819709" cy="276999"/>
                </a:xfrm>
                <a:prstGeom prst="rect">
                  <a:avLst/>
                </a:prstGeom>
                <a:blipFill rotWithShape="0">
                  <a:blip r:embed="rId6"/>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flipH="1">
                  <a:off x="5437572" y="3667444"/>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flipH="1">
                  <a:off x="5437572" y="3667444"/>
                  <a:ext cx="819709" cy="276999"/>
                </a:xfrm>
                <a:prstGeom prst="rect">
                  <a:avLst/>
                </a:prstGeom>
                <a:blipFill rotWithShape="0">
                  <a:blip r:embed="rId6"/>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p:cNvSpPr/>
                <p:nvPr/>
              </p:nvSpPr>
              <p:spPr>
                <a:xfrm>
                  <a:off x="7205173" y="28375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0</m:t>
                            </m:r>
                          </m:sub>
                        </m:sSub>
                      </m:oMath>
                    </m:oMathPara>
                  </a14:m>
                  <a:endParaRPr kumimoji="1" lang="zh-CN" altLang="en-US" dirty="0"/>
                </a:p>
              </p:txBody>
            </p:sp>
          </mc:Choice>
          <mc:Fallback xmlns="">
            <p:sp>
              <p:nvSpPr>
                <p:cNvPr id="37" name="椭圆 36"/>
                <p:cNvSpPr>
                  <a:spLocks noRot="1" noChangeAspect="1" noMove="1" noResize="1" noEditPoints="1" noAdjustHandles="1" noChangeArrowheads="1" noChangeShapeType="1" noTextEdit="1"/>
                </p:cNvSpPr>
                <p:nvPr/>
              </p:nvSpPr>
              <p:spPr>
                <a:xfrm>
                  <a:off x="7205173" y="2837549"/>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p:cNvSpPr/>
                <p:nvPr/>
              </p:nvSpPr>
              <p:spPr>
                <a:xfrm>
                  <a:off x="7205173" y="3574374"/>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9</m:t>
                            </m:r>
                          </m:sub>
                        </m:sSub>
                      </m:oMath>
                    </m:oMathPara>
                  </a14:m>
                  <a:endParaRPr kumimoji="1" lang="zh-CN" altLang="en-US" dirty="0"/>
                </a:p>
              </p:txBody>
            </p:sp>
          </mc:Choice>
          <mc:Fallback xmlns="">
            <p:sp>
              <p:nvSpPr>
                <p:cNvPr id="38" name="椭圆 37"/>
                <p:cNvSpPr>
                  <a:spLocks noRot="1" noChangeAspect="1" noMove="1" noResize="1" noEditPoints="1" noAdjustHandles="1" noChangeArrowheads="1" noChangeShapeType="1" noTextEdit="1"/>
                </p:cNvSpPr>
                <p:nvPr/>
              </p:nvSpPr>
              <p:spPr>
                <a:xfrm>
                  <a:off x="7205173" y="3574374"/>
                  <a:ext cx="463137" cy="463138"/>
                </a:xfrm>
                <a:prstGeom prst="ellipse">
                  <a:avLst/>
                </a:prstGeom>
                <a:blipFill rotWithShape="0">
                  <a:blip r:embed="rId11"/>
                  <a:stretch>
                    <a:fillRect/>
                  </a:stretch>
                </a:blipFill>
              </p:spPr>
              <p:txBody>
                <a:bodyPr/>
                <a:lstStyle/>
                <a:p>
                  <a:r>
                    <a:rPr lang="zh-CN" altLang="en-US">
                      <a:noFill/>
                    </a:rPr>
                    <a:t> </a:t>
                  </a:r>
                </a:p>
              </p:txBody>
            </p:sp>
          </mc:Fallback>
        </mc:AlternateContent>
        <p:cxnSp>
          <p:nvCxnSpPr>
            <p:cNvPr id="41" name="直线箭头连接符 40"/>
            <p:cNvCxnSpPr>
              <a:stCxn id="26" idx="6"/>
              <a:endCxn id="32" idx="2"/>
            </p:cNvCxnSpPr>
            <p:nvPr/>
          </p:nvCxnSpPr>
          <p:spPr>
            <a:xfrm>
              <a:off x="4418431" y="2301135"/>
              <a:ext cx="1197429" cy="38509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3" name="直线箭头连接符 42"/>
            <p:cNvCxnSpPr>
              <a:stCxn id="27" idx="6"/>
              <a:endCxn id="32" idx="2"/>
            </p:cNvCxnSpPr>
            <p:nvPr/>
          </p:nvCxnSpPr>
          <p:spPr>
            <a:xfrm flipV="1">
              <a:off x="4418431" y="2686232"/>
              <a:ext cx="1197429" cy="7529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5" name="直线箭头连接符 44"/>
            <p:cNvCxnSpPr>
              <a:stCxn id="28" idx="6"/>
              <a:endCxn id="32" idx="2"/>
            </p:cNvCxnSpPr>
            <p:nvPr/>
          </p:nvCxnSpPr>
          <p:spPr>
            <a:xfrm flipV="1">
              <a:off x="4418431" y="2686232"/>
              <a:ext cx="1197429" cy="189100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7" name="直线箭头连接符 46"/>
            <p:cNvCxnSpPr>
              <a:stCxn id="26" idx="6"/>
              <a:endCxn id="33" idx="2"/>
            </p:cNvCxnSpPr>
            <p:nvPr/>
          </p:nvCxnSpPr>
          <p:spPr>
            <a:xfrm>
              <a:off x="4418431" y="2301135"/>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9" name="直线箭头连接符 48"/>
            <p:cNvCxnSpPr>
              <a:stCxn id="26" idx="6"/>
              <a:endCxn id="34" idx="2"/>
            </p:cNvCxnSpPr>
            <p:nvPr/>
          </p:nvCxnSpPr>
          <p:spPr>
            <a:xfrm>
              <a:off x="4418431" y="2301135"/>
              <a:ext cx="1197429" cy="187487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1" name="直线箭头连接符 50"/>
            <p:cNvCxnSpPr>
              <a:stCxn id="27" idx="6"/>
              <a:endCxn id="33" idx="2"/>
            </p:cNvCxnSpPr>
            <p:nvPr/>
          </p:nvCxnSpPr>
          <p:spPr>
            <a:xfrm>
              <a:off x="4418431" y="3439187"/>
              <a:ext cx="1197429"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3" name="直线箭头连接符 52"/>
            <p:cNvCxnSpPr>
              <a:stCxn id="27" idx="6"/>
              <a:endCxn id="34" idx="2"/>
            </p:cNvCxnSpPr>
            <p:nvPr/>
          </p:nvCxnSpPr>
          <p:spPr>
            <a:xfrm>
              <a:off x="4418431" y="3439187"/>
              <a:ext cx="1197429" cy="7368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5" name="直线箭头连接符 54"/>
            <p:cNvCxnSpPr>
              <a:stCxn id="28" idx="6"/>
              <a:endCxn id="33" idx="2"/>
            </p:cNvCxnSpPr>
            <p:nvPr/>
          </p:nvCxnSpPr>
          <p:spPr>
            <a:xfrm flipV="1">
              <a:off x="4418431" y="3439187"/>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7" name="直线箭头连接符 56"/>
            <p:cNvCxnSpPr>
              <a:stCxn id="28" idx="6"/>
              <a:endCxn id="34" idx="2"/>
            </p:cNvCxnSpPr>
            <p:nvPr/>
          </p:nvCxnSpPr>
          <p:spPr>
            <a:xfrm flipV="1">
              <a:off x="4418431" y="4176012"/>
              <a:ext cx="1197429" cy="40122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9" name="直线箭头连接符 58"/>
            <p:cNvCxnSpPr>
              <a:stCxn id="32" idx="6"/>
              <a:endCxn id="37" idx="2"/>
            </p:cNvCxnSpPr>
            <p:nvPr/>
          </p:nvCxnSpPr>
          <p:spPr>
            <a:xfrm>
              <a:off x="6078997" y="2686232"/>
              <a:ext cx="1126176" cy="38288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1" name="直线箭头连接符 60"/>
            <p:cNvCxnSpPr>
              <a:stCxn id="33" idx="6"/>
              <a:endCxn id="37" idx="2"/>
            </p:cNvCxnSpPr>
            <p:nvPr/>
          </p:nvCxnSpPr>
          <p:spPr>
            <a:xfrm flipV="1">
              <a:off x="6078997" y="3069118"/>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3" name="直线箭头连接符 62"/>
            <p:cNvCxnSpPr>
              <a:stCxn id="34" idx="6"/>
              <a:endCxn id="37" idx="2"/>
            </p:cNvCxnSpPr>
            <p:nvPr/>
          </p:nvCxnSpPr>
          <p:spPr>
            <a:xfrm flipV="1">
              <a:off x="6078997" y="3069118"/>
              <a:ext cx="1126176" cy="11068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5" name="直线箭头连接符 64"/>
            <p:cNvCxnSpPr>
              <a:stCxn id="32" idx="6"/>
              <a:endCxn id="38" idx="2"/>
            </p:cNvCxnSpPr>
            <p:nvPr/>
          </p:nvCxnSpPr>
          <p:spPr>
            <a:xfrm>
              <a:off x="6078997" y="2686232"/>
              <a:ext cx="1126176" cy="111971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7" name="直线箭头连接符 66"/>
            <p:cNvCxnSpPr>
              <a:stCxn id="33" idx="6"/>
              <a:endCxn id="38" idx="2"/>
            </p:cNvCxnSpPr>
            <p:nvPr/>
          </p:nvCxnSpPr>
          <p:spPr>
            <a:xfrm>
              <a:off x="6078997" y="3439187"/>
              <a:ext cx="1126176" cy="36675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9" name="直线箭头连接符 68"/>
            <p:cNvCxnSpPr>
              <a:stCxn id="34" idx="6"/>
              <a:endCxn id="38" idx="2"/>
            </p:cNvCxnSpPr>
            <p:nvPr/>
          </p:nvCxnSpPr>
          <p:spPr>
            <a:xfrm flipV="1">
              <a:off x="6078997" y="3805943"/>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
        <p:nvSpPr>
          <p:cNvPr id="71" name="文本框 70"/>
          <p:cNvSpPr txBox="1"/>
          <p:nvPr/>
        </p:nvSpPr>
        <p:spPr>
          <a:xfrm>
            <a:off x="3548724" y="5349538"/>
            <a:ext cx="1276272" cy="646331"/>
          </a:xfrm>
          <a:prstGeom prst="rect">
            <a:avLst/>
          </a:prstGeom>
          <a:noFill/>
        </p:spPr>
        <p:txBody>
          <a:bodyPr wrap="square" rtlCol="0">
            <a:spAutoFit/>
          </a:bodyPr>
          <a:lstStyle/>
          <a:p>
            <a:pPr algn="ctr"/>
            <a:r>
              <a:rPr kumimoji="1" lang="zh-CN" altLang="en-US" dirty="0" smtClean="0"/>
              <a:t>输入层</a:t>
            </a:r>
            <a:endParaRPr kumimoji="1" lang="en-US" altLang="zh-CN" dirty="0" smtClean="0"/>
          </a:p>
          <a:p>
            <a:pPr algn="ctr"/>
            <a:r>
              <a:rPr kumimoji="1" lang="en-US" altLang="zh-CN" dirty="0" smtClean="0"/>
              <a:t>28</a:t>
            </a:r>
            <a:r>
              <a:rPr kumimoji="1" lang="zh-CN" altLang="en-US" dirty="0" smtClean="0"/>
              <a:t>*</a:t>
            </a:r>
            <a:r>
              <a:rPr kumimoji="1" lang="en-US" altLang="zh-CN" dirty="0" smtClean="0"/>
              <a:t>28=784</a:t>
            </a:r>
            <a:endParaRPr kumimoji="1" lang="zh-CN" altLang="en-US" dirty="0"/>
          </a:p>
        </p:txBody>
      </p:sp>
      <p:sp>
        <p:nvSpPr>
          <p:cNvPr id="72" name="文本框 71"/>
          <p:cNvSpPr txBox="1"/>
          <p:nvPr/>
        </p:nvSpPr>
        <p:spPr>
          <a:xfrm>
            <a:off x="5348180" y="5349538"/>
            <a:ext cx="998492" cy="646331"/>
          </a:xfrm>
          <a:prstGeom prst="rect">
            <a:avLst/>
          </a:prstGeom>
          <a:noFill/>
        </p:spPr>
        <p:txBody>
          <a:bodyPr wrap="square" rtlCol="0">
            <a:spAutoFit/>
          </a:bodyPr>
          <a:lstStyle/>
          <a:p>
            <a:pPr algn="ctr"/>
            <a:r>
              <a:rPr kumimoji="1" lang="zh-CN" altLang="en-US" dirty="0" smtClean="0"/>
              <a:t>隐含层</a:t>
            </a:r>
            <a:endParaRPr kumimoji="1" lang="en-US" altLang="zh-CN" dirty="0" smtClean="0"/>
          </a:p>
          <a:p>
            <a:pPr algn="ctr"/>
            <a:r>
              <a:rPr kumimoji="1" lang="en-US" altLang="zh-CN" dirty="0" smtClean="0"/>
              <a:t>42</a:t>
            </a:r>
            <a:endParaRPr kumimoji="1" lang="zh-CN" altLang="en-US" dirty="0"/>
          </a:p>
        </p:txBody>
      </p:sp>
      <p:sp>
        <p:nvSpPr>
          <p:cNvPr id="73" name="文本框 72"/>
          <p:cNvSpPr txBox="1"/>
          <p:nvPr/>
        </p:nvSpPr>
        <p:spPr>
          <a:xfrm>
            <a:off x="6937495" y="5349537"/>
            <a:ext cx="998492" cy="646331"/>
          </a:xfrm>
          <a:prstGeom prst="rect">
            <a:avLst/>
          </a:prstGeom>
          <a:noFill/>
        </p:spPr>
        <p:txBody>
          <a:bodyPr wrap="square" rtlCol="0">
            <a:spAutoFit/>
          </a:bodyPr>
          <a:lstStyle/>
          <a:p>
            <a:pPr algn="ctr"/>
            <a:r>
              <a:rPr kumimoji="1" lang="zh-CN" altLang="en-US" dirty="0" smtClean="0"/>
              <a:t>输出层</a:t>
            </a:r>
            <a:endParaRPr kumimoji="1" lang="en-US" altLang="zh-CN" dirty="0" smtClean="0"/>
          </a:p>
          <a:p>
            <a:pPr algn="ctr"/>
            <a:r>
              <a:rPr kumimoji="1" lang="en-US" altLang="zh-CN" dirty="0" smtClean="0"/>
              <a:t>10</a:t>
            </a:r>
            <a:endParaRPr kumimoji="1" lang="zh-CN" altLang="en-US" dirty="0"/>
          </a:p>
        </p:txBody>
      </p:sp>
      <p:pic>
        <p:nvPicPr>
          <p:cNvPr id="75" name="图片 74"/>
          <p:cNvPicPr>
            <a:picLocks noChangeAspect="1"/>
          </p:cNvPicPr>
          <p:nvPr/>
        </p:nvPicPr>
        <p:blipFill>
          <a:blip r:embed="rId12"/>
          <a:stretch>
            <a:fillRect/>
          </a:stretch>
        </p:blipFill>
        <p:spPr>
          <a:xfrm>
            <a:off x="763306" y="2397048"/>
            <a:ext cx="2628900" cy="2654300"/>
          </a:xfrm>
          <a:prstGeom prst="rect">
            <a:avLst/>
          </a:prstGeom>
        </p:spPr>
      </p:pic>
      <p:pic>
        <p:nvPicPr>
          <p:cNvPr id="76" name="图片 75"/>
          <p:cNvPicPr>
            <a:picLocks noChangeAspect="1"/>
          </p:cNvPicPr>
          <p:nvPr/>
        </p:nvPicPr>
        <p:blipFill>
          <a:blip r:embed="rId13"/>
          <a:stretch>
            <a:fillRect/>
          </a:stretch>
        </p:blipFill>
        <p:spPr>
          <a:xfrm>
            <a:off x="8038926" y="2397048"/>
            <a:ext cx="3345974" cy="2654300"/>
          </a:xfrm>
          <a:prstGeom prst="rect">
            <a:avLst/>
          </a:prstGeom>
        </p:spPr>
      </p:pic>
      <mc:AlternateContent xmlns:mc="http://schemas.openxmlformats.org/markup-compatibility/2006" xmlns:a14="http://schemas.microsoft.com/office/drawing/2010/main">
        <mc:Choice Requires="a14">
          <p:sp>
            <p:nvSpPr>
              <p:cNvPr id="77" name="文本框 76"/>
              <p:cNvSpPr txBox="1"/>
              <p:nvPr/>
            </p:nvSpPr>
            <p:spPr>
              <a:xfrm>
                <a:off x="7935987" y="959804"/>
                <a:ext cx="3386544" cy="646331"/>
              </a:xfrm>
              <a:prstGeom prst="rect">
                <a:avLst/>
              </a:prstGeom>
              <a:noFill/>
            </p:spPr>
            <p:txBody>
              <a:bodyPr wrap="square" rtlCol="0">
                <a:spAutoFit/>
              </a:bodyPr>
              <a:lstStyle/>
              <a:p>
                <a:r>
                  <a:rPr kumimoji="1" lang="zh-CN" altLang="en-US" dirty="0" smtClean="0"/>
                  <a:t>参数数目</a:t>
                </a:r>
                <a:r>
                  <a:rPr kumimoji="1" lang="en-US" altLang="zh-CN" dirty="0" smtClean="0"/>
                  <a:t>:</a:t>
                </a:r>
                <a:r>
                  <a:rPr kumimoji="1" lang="zh-CN" altLang="en-US" dirty="0" smtClean="0"/>
                  <a:t> </a:t>
                </a:r>
                <a14:m>
                  <m:oMath xmlns:m="http://schemas.openxmlformats.org/officeDocument/2006/math">
                    <m:d>
                      <m:dPr>
                        <m:ctrlPr>
                          <a:rPr kumimoji="1" lang="en-US" altLang="zh-CN" b="0" i="1" smtClean="0">
                            <a:latin typeface="Cambria Math" charset="0"/>
                          </a:rPr>
                        </m:ctrlPr>
                      </m:dPr>
                      <m:e>
                        <m:r>
                          <a:rPr kumimoji="1" lang="en-US" altLang="zh-CN" b="0" i="1" smtClean="0">
                            <a:latin typeface="Cambria Math" charset="0"/>
                          </a:rPr>
                          <m:t>784+1</m:t>
                        </m:r>
                      </m:e>
                    </m:d>
                    <m:r>
                      <a:rPr kumimoji="1" lang="en-US" altLang="zh-CN" b="0" i="1" smtClean="0">
                        <a:latin typeface="Cambria Math" charset="0"/>
                      </a:rPr>
                      <m:t>∗42+</m:t>
                    </m:r>
                    <m:d>
                      <m:dPr>
                        <m:ctrlPr>
                          <a:rPr kumimoji="1" lang="en-US" altLang="zh-CN" b="0" i="1" smtClean="0">
                            <a:latin typeface="Cambria Math" charset="0"/>
                          </a:rPr>
                        </m:ctrlPr>
                      </m:dPr>
                      <m:e>
                        <m:r>
                          <a:rPr kumimoji="1" lang="en-US" altLang="zh-CN" b="0" i="1" smtClean="0">
                            <a:latin typeface="Cambria Math" charset="0"/>
                          </a:rPr>
                          <m:t>42+1</m:t>
                        </m:r>
                      </m:e>
                    </m:d>
                    <m:r>
                      <a:rPr kumimoji="1" lang="en-US" altLang="zh-CN" b="0" i="1" smtClean="0">
                        <a:latin typeface="Cambria Math" charset="0"/>
                      </a:rPr>
                      <m:t>∗10=33400</m:t>
                    </m:r>
                  </m:oMath>
                </a14:m>
                <a:endParaRPr kumimoji="1" lang="en-US" altLang="zh-CN" dirty="0" smtClean="0"/>
              </a:p>
            </p:txBody>
          </p:sp>
        </mc:Choice>
        <mc:Fallback xmlns="">
          <p:sp>
            <p:nvSpPr>
              <p:cNvPr id="77" name="文本框 76"/>
              <p:cNvSpPr txBox="1">
                <a:spLocks noRot="1" noChangeAspect="1" noMove="1" noResize="1" noEditPoints="1" noAdjustHandles="1" noChangeArrowheads="1" noChangeShapeType="1" noTextEdit="1"/>
              </p:cNvSpPr>
              <p:nvPr/>
            </p:nvSpPr>
            <p:spPr>
              <a:xfrm>
                <a:off x="7935987" y="959804"/>
                <a:ext cx="3386544" cy="646331"/>
              </a:xfrm>
              <a:prstGeom prst="rect">
                <a:avLst/>
              </a:prstGeom>
              <a:blipFill rotWithShape="0">
                <a:blip r:embed="rId14"/>
                <a:stretch>
                  <a:fillRect l="-1622" t="-5660"/>
                </a:stretch>
              </a:blipFill>
            </p:spPr>
            <p:txBody>
              <a:bodyPr/>
              <a:lstStyle/>
              <a:p>
                <a:r>
                  <a:rPr lang="zh-CN" altLang="en-US">
                    <a:noFill/>
                  </a:rPr>
                  <a:t> </a:t>
                </a:r>
              </a:p>
            </p:txBody>
          </p:sp>
        </mc:Fallback>
      </mc:AlternateContent>
      <p:sp>
        <p:nvSpPr>
          <p:cNvPr id="78" name="文本框 77"/>
          <p:cNvSpPr txBox="1"/>
          <p:nvPr/>
        </p:nvSpPr>
        <p:spPr>
          <a:xfrm>
            <a:off x="5526715" y="2024266"/>
            <a:ext cx="641421" cy="369332"/>
          </a:xfrm>
          <a:prstGeom prst="rect">
            <a:avLst/>
          </a:prstGeom>
          <a:noFill/>
        </p:spPr>
        <p:txBody>
          <a:bodyPr wrap="square" rtlCol="0">
            <a:spAutoFit/>
          </a:bodyPr>
          <a:lstStyle/>
          <a:p>
            <a:r>
              <a:rPr kumimoji="1" lang="en-US" altLang="zh-CN" dirty="0" err="1" smtClean="0"/>
              <a:t>relu</a:t>
            </a:r>
            <a:endParaRPr kumimoji="1" lang="zh-CN" altLang="en-US" dirty="0"/>
          </a:p>
        </p:txBody>
      </p:sp>
      <p:sp>
        <p:nvSpPr>
          <p:cNvPr id="79" name="文本框 78"/>
          <p:cNvSpPr txBox="1"/>
          <p:nvPr/>
        </p:nvSpPr>
        <p:spPr>
          <a:xfrm>
            <a:off x="6975293" y="2024266"/>
            <a:ext cx="922896" cy="369332"/>
          </a:xfrm>
          <a:prstGeom prst="rect">
            <a:avLst/>
          </a:prstGeom>
          <a:noFill/>
        </p:spPr>
        <p:txBody>
          <a:bodyPr wrap="square" rtlCol="0">
            <a:spAutoFit/>
          </a:bodyPr>
          <a:lstStyle/>
          <a:p>
            <a:r>
              <a:rPr kumimoji="1" lang="en-US" altLang="zh-CN" smtClean="0"/>
              <a:t>softmax</a:t>
            </a:r>
            <a:endParaRPr kumimoji="1" lang="zh-CN" altLang="en-US" dirty="0"/>
          </a:p>
        </p:txBody>
      </p:sp>
    </p:spTree>
    <p:extLst>
      <p:ext uri="{BB962C8B-B14F-4D97-AF65-F5344CB8AC3E}">
        <p14:creationId xmlns:p14="http://schemas.microsoft.com/office/powerpoint/2010/main" val="36679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线性回归问题</a:t>
            </a:r>
            <a:endParaRPr kumimoji="1" lang="zh-CN" altLang="en-US" dirty="0"/>
          </a:p>
        </p:txBody>
      </p:sp>
      <p:pic>
        <p:nvPicPr>
          <p:cNvPr id="10" name="内容占位符 9"/>
          <p:cNvPicPr>
            <a:picLocks noGrp="1" noChangeAspect="1"/>
          </p:cNvPicPr>
          <p:nvPr>
            <p:ph idx="1"/>
          </p:nvPr>
        </p:nvPicPr>
        <p:blipFill>
          <a:blip r:embed="rId3"/>
          <a:stretch>
            <a:fillRect/>
          </a:stretch>
        </p:blipFill>
        <p:spPr>
          <a:xfrm>
            <a:off x="454134" y="2056046"/>
            <a:ext cx="5918091" cy="3449638"/>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925796" y="2015648"/>
                <a:ext cx="3253968" cy="369332"/>
              </a:xfrm>
              <a:prstGeom prst="rect">
                <a:avLst/>
              </a:prstGeom>
            </p:spPr>
            <p:txBody>
              <a:bodyPr wrap="none">
                <a:spAutoFit/>
              </a:bodyPr>
              <a:lstStyle/>
              <a:p>
                <a:r>
                  <a:rPr lang="en-US" altLang="zh-CN" dirty="0" smtClean="0"/>
                  <a:t>1. </a:t>
                </a:r>
                <a:r>
                  <a:rPr lang="zh-CN" altLang="en-US" dirty="0" smtClean="0"/>
                  <a:t>写</a:t>
                </a:r>
                <a:r>
                  <a:rPr lang="zh-CN" altLang="en-US" dirty="0"/>
                  <a:t>出拟合方程</a:t>
                </a:r>
                <a:r>
                  <a:rPr kumimoji="1" lang="en-US" altLang="zh-CN" dirty="0"/>
                  <a:t>: </a:t>
                </a:r>
                <a:r>
                  <a:rPr kumimoji="1" lang="zh-CN" altLang="en-US" dirty="0"/>
                  <a:t> </a:t>
                </a:r>
                <a14:m>
                  <m:oMath xmlns:m="http://schemas.openxmlformats.org/officeDocument/2006/math">
                    <m:r>
                      <a:rPr kumimoji="1" lang="en-US" altLang="zh-CN" i="1">
                        <a:latin typeface="Cambria Math" charset="0"/>
                      </a:rPr>
                      <m:t>𝑦</m:t>
                    </m:r>
                    <m:r>
                      <a:rPr kumimoji="1" lang="en-US" altLang="zh-CN" i="1">
                        <a:latin typeface="Cambria Math" charset="0"/>
                      </a:rPr>
                      <m:t>=</m:t>
                    </m:r>
                    <m:r>
                      <a:rPr kumimoji="1" lang="en-US" altLang="zh-CN" i="1">
                        <a:latin typeface="Cambria Math" charset="0"/>
                      </a:rPr>
                      <m:t>𝑎</m:t>
                    </m:r>
                    <m:r>
                      <a:rPr kumimoji="1" lang="en-US" altLang="zh-CN" i="1">
                        <a:latin typeface="Cambria Math" charset="0"/>
                      </a:rPr>
                      <m:t>∗</m:t>
                    </m:r>
                    <m:r>
                      <a:rPr kumimoji="1" lang="en-US" altLang="zh-CN" i="1">
                        <a:latin typeface="Cambria Math" charset="0"/>
                      </a:rPr>
                      <m:t>𝑥</m:t>
                    </m:r>
                    <m:r>
                      <a:rPr kumimoji="1" lang="en-US" altLang="zh-CN" i="1">
                        <a:latin typeface="Cambria Math" charset="0"/>
                      </a:rPr>
                      <m:t>+</m:t>
                    </m:r>
                    <m:r>
                      <a:rPr kumimoji="1" lang="en-US" altLang="zh-CN" i="1">
                        <a:latin typeface="Cambria Math" charset="0"/>
                      </a:rPr>
                      <m:t>𝑏</m:t>
                    </m:r>
                  </m:oMath>
                </a14:m>
                <a:endParaRPr lang="en-US" altLang="zh-CN" dirty="0"/>
              </a:p>
            </p:txBody>
          </p:sp>
        </mc:Choice>
        <mc:Fallback xmlns="">
          <p:sp>
            <p:nvSpPr>
              <p:cNvPr id="3" name="矩形 2"/>
              <p:cNvSpPr>
                <a:spLocks noRot="1" noChangeAspect="1" noMove="1" noResize="1" noEditPoints="1" noAdjustHandles="1" noChangeArrowheads="1" noChangeShapeType="1" noTextEdit="1"/>
              </p:cNvSpPr>
              <p:nvPr/>
            </p:nvSpPr>
            <p:spPr>
              <a:xfrm>
                <a:off x="6925796" y="2015648"/>
                <a:ext cx="3253968" cy="369332"/>
              </a:xfrm>
              <a:prstGeom prst="rect">
                <a:avLst/>
              </a:prstGeom>
              <a:blipFill rotWithShape="0">
                <a:blip r:embed="rId4"/>
                <a:stretch>
                  <a:fillRect l="-1498" t="-11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25796" y="2440500"/>
                <a:ext cx="3894528" cy="369332"/>
              </a:xfrm>
              <a:prstGeom prst="rect">
                <a:avLst/>
              </a:prstGeom>
            </p:spPr>
            <p:txBody>
              <a:bodyPr wrap="none">
                <a:spAutoFit/>
              </a:bodyPr>
              <a:lstStyle/>
              <a:p>
                <a:r>
                  <a:rPr lang="en-US" altLang="zh-CN" dirty="0" smtClean="0"/>
                  <a:t>2. </a:t>
                </a:r>
                <a:r>
                  <a:rPr lang="zh-CN" altLang="en-US" dirty="0" smtClean="0"/>
                  <a:t>计算</a:t>
                </a:r>
                <a:r>
                  <a:rPr lang="zh-CN" altLang="en-US" dirty="0"/>
                  <a:t>样本距离</a:t>
                </a:r>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𝑑</m:t>
                        </m:r>
                      </m:e>
                      <m:sub>
                        <m:r>
                          <a:rPr lang="en-US" altLang="zh-CN" i="1">
                            <a:latin typeface="Cambria Math" charset="0"/>
                          </a:rPr>
                          <m:t>𝑖</m:t>
                        </m:r>
                      </m:sub>
                    </m:sSub>
                    <m:r>
                      <a:rPr lang="en-US" altLang="zh-CN" i="1">
                        <a:latin typeface="Cambria Math" charset="0"/>
                      </a:rPr>
                      <m:t>= </m:t>
                    </m:r>
                    <m:sSub>
                      <m:sSubPr>
                        <m:ctrlPr>
                          <a:rPr lang="en-US" altLang="zh-CN" i="1">
                            <a:latin typeface="Cambria Math"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d>
                      <m:dPr>
                        <m:ctrlPr>
                          <a:rPr lang="en-US" altLang="zh-CN" i="1">
                            <a:latin typeface="Cambria Math" charset="0"/>
                          </a:rPr>
                        </m:ctrlPr>
                      </m:dPr>
                      <m:e>
                        <m:r>
                          <a:rPr lang="en-US" altLang="zh-CN" i="1">
                            <a:latin typeface="Cambria Math" charset="0"/>
                          </a:rPr>
                          <m:t>𝑎</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𝑖</m:t>
                            </m:r>
                          </m:sub>
                        </m:sSub>
                        <m:r>
                          <a:rPr lang="en-US" altLang="zh-CN" i="1">
                            <a:latin typeface="Cambria Math" charset="0"/>
                          </a:rPr>
                          <m:t>+</m:t>
                        </m:r>
                        <m:r>
                          <a:rPr lang="en-US" altLang="zh-CN" i="1">
                            <a:latin typeface="Cambria Math" charset="0"/>
                          </a:rPr>
                          <m:t>𝑏</m:t>
                        </m:r>
                      </m:e>
                    </m:d>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925796" y="2440500"/>
                <a:ext cx="3894528" cy="369332"/>
              </a:xfrm>
              <a:prstGeom prst="rect">
                <a:avLst/>
              </a:prstGeom>
              <a:blipFill rotWithShape="0">
                <a:blip r:embed="rId5"/>
                <a:stretch>
                  <a:fillRect l="-1252" t="-95082" b="-1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925796" y="2823114"/>
                <a:ext cx="4010009" cy="386068"/>
              </a:xfrm>
              <a:prstGeom prst="rect">
                <a:avLst/>
              </a:prstGeom>
            </p:spPr>
            <p:txBody>
              <a:bodyPr wrap="none">
                <a:spAutoFit/>
              </a:bodyPr>
              <a:lstStyle/>
              <a:p>
                <a:r>
                  <a:rPr lang="en-US" altLang="zh-CN" dirty="0" smtClean="0"/>
                  <a:t>3. </a:t>
                </a:r>
                <a:r>
                  <a:rPr lang="zh-CN" altLang="en-US" dirty="0" smtClean="0"/>
                  <a:t>求</a:t>
                </a:r>
                <a:r>
                  <a:rPr lang="zh-CN" altLang="en-US" dirty="0"/>
                  <a:t>平方和</a:t>
                </a:r>
                <a:r>
                  <a:rPr lang="en-US" altLang="zh-CN" dirty="0"/>
                  <a:t>: </a:t>
                </a:r>
                <a14:m>
                  <m:oMath xmlns:m="http://schemas.openxmlformats.org/officeDocument/2006/math">
                    <m:r>
                      <m:rPr>
                        <m:sty m:val="p"/>
                      </m:rPr>
                      <a:rPr lang="en-US" altLang="zh-CN">
                        <a:latin typeface="Cambria Math" charset="0"/>
                      </a:rPr>
                      <m:t>D</m:t>
                    </m:r>
                    <m:r>
                      <a:rPr lang="en-US" altLang="zh-CN" i="1">
                        <a:latin typeface="Cambria Math" charset="0"/>
                      </a:rPr>
                      <m:t>=</m:t>
                    </m:r>
                    <m:nary>
                      <m:naryPr>
                        <m:chr m:val="∑"/>
                        <m:ctrlPr>
                          <a:rPr lang="is-IS" altLang="zh-CN" i="1">
                            <a:latin typeface="Cambria Math"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6</m:t>
                        </m:r>
                      </m:sup>
                      <m:e>
                        <m:sSup>
                          <m:sSupPr>
                            <m:ctrlPr>
                              <a:rPr lang="is-IS" altLang="zh-CN" i="1">
                                <a:latin typeface="Cambria Math" charset="0"/>
                              </a:rPr>
                            </m:ctrlPr>
                          </m:sSupPr>
                          <m:e>
                            <m:r>
                              <a:rPr lang="en-US" altLang="zh-CN" i="1">
                                <a:latin typeface="Cambria Math" charset="0"/>
                              </a:rPr>
                              <m:t>(</m:t>
                            </m:r>
                            <m:sSub>
                              <m:sSubPr>
                                <m:ctrlPr>
                                  <a:rPr lang="en-US" altLang="zh-CN" i="1">
                                    <a:latin typeface="Cambria Math"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d>
                              <m:dPr>
                                <m:ctrlPr>
                                  <a:rPr lang="en-US" altLang="zh-CN" i="1">
                                    <a:latin typeface="Cambria Math" charset="0"/>
                                  </a:rPr>
                                </m:ctrlPr>
                              </m:dPr>
                              <m:e>
                                <m:r>
                                  <a:rPr lang="en-US" altLang="zh-CN" i="1">
                                    <a:latin typeface="Cambria Math" charset="0"/>
                                  </a:rPr>
                                  <m:t>𝑎</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𝑖</m:t>
                                    </m:r>
                                  </m:sub>
                                </m:sSub>
                                <m:r>
                                  <a:rPr lang="en-US" altLang="zh-CN" i="1">
                                    <a:latin typeface="Cambria Math" charset="0"/>
                                  </a:rPr>
                                  <m:t>+</m:t>
                                </m:r>
                                <m:r>
                                  <a:rPr lang="en-US" altLang="zh-CN" i="1">
                                    <a:latin typeface="Cambria Math" charset="0"/>
                                  </a:rPr>
                                  <m:t>𝑏</m:t>
                                </m:r>
                              </m:e>
                            </m:d>
                            <m:r>
                              <a:rPr lang="en-US" altLang="zh-CN" i="1">
                                <a:latin typeface="Cambria Math" charset="0"/>
                              </a:rPr>
                              <m:t>)</m:t>
                            </m:r>
                          </m:e>
                          <m:sup>
                            <m:r>
                              <a:rPr lang="en-US" altLang="zh-CN" i="1">
                                <a:latin typeface="Cambria Math" charset="0"/>
                              </a:rPr>
                              <m:t>2</m:t>
                            </m:r>
                          </m:sup>
                        </m:sSup>
                      </m:e>
                    </m:nary>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925796" y="2823114"/>
                <a:ext cx="4010009" cy="386068"/>
              </a:xfrm>
              <a:prstGeom prst="rect">
                <a:avLst/>
              </a:prstGeom>
              <a:blipFill rotWithShape="0">
                <a:blip r:embed="rId6"/>
                <a:stretch>
                  <a:fillRect l="-1216" t="-111111" b="-1793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925796" y="3265336"/>
                <a:ext cx="3105530" cy="1117998"/>
              </a:xfrm>
              <a:prstGeom prst="rect">
                <a:avLst/>
              </a:prstGeom>
            </p:spPr>
            <p:txBody>
              <a:bodyPr wrap="none">
                <a:spAutoFit/>
              </a:bodyPr>
              <a:lstStyle/>
              <a:p>
                <a:r>
                  <a:rPr lang="en-US" altLang="zh-CN" dirty="0"/>
                  <a:t>4</a:t>
                </a:r>
                <a:r>
                  <a:rPr lang="en-US" altLang="zh-CN" dirty="0" smtClean="0"/>
                  <a:t>. </a:t>
                </a:r>
                <a:r>
                  <a:rPr lang="zh-CN" altLang="en-US" dirty="0" smtClean="0"/>
                  <a:t>计算</a:t>
                </a:r>
                <a:r>
                  <a:rPr lang="en-US" altLang="zh-CN" dirty="0"/>
                  <a:t>D</a:t>
                </a:r>
                <a:r>
                  <a:rPr lang="zh-CN" altLang="en-US" dirty="0"/>
                  <a:t>对</a:t>
                </a:r>
                <a:r>
                  <a:rPr lang="en-US" altLang="zh-CN" dirty="0"/>
                  <a:t>a</a:t>
                </a:r>
                <a:r>
                  <a:rPr lang="zh-CN" altLang="en-US" dirty="0"/>
                  <a:t>和</a:t>
                </a:r>
                <a:r>
                  <a:rPr lang="en-US" altLang="zh-CN" dirty="0"/>
                  <a:t>b</a:t>
                </a:r>
                <a:r>
                  <a:rPr lang="zh-CN" altLang="en-US" dirty="0"/>
                  <a:t>的偏导，</a:t>
                </a:r>
                <a14:m>
                  <m:oMath xmlns:m="http://schemas.openxmlformats.org/officeDocument/2006/math">
                    <m:d>
                      <m:dPr>
                        <m:begChr m:val="{"/>
                        <m:endChr m:val=""/>
                        <m:ctrlPr>
                          <a:rPr lang="mr-IN" altLang="zh-CN" i="1">
                            <a:latin typeface="Cambria Math" charset="0"/>
                          </a:rPr>
                        </m:ctrlPr>
                      </m:dPr>
                      <m:e>
                        <m:eqArr>
                          <m:eqArrPr>
                            <m:ctrlPr>
                              <a:rPr lang="mr-IN" altLang="zh-CN" i="1">
                                <a:latin typeface="Cambria Math" charset="0"/>
                              </a:rPr>
                            </m:ctrlPr>
                          </m:eqArrPr>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𝑎</m:t>
                                </m:r>
                              </m:den>
                            </m:f>
                            <m:r>
                              <m:rPr>
                                <m:nor/>
                              </m:rPr>
                              <a:rPr lang="en-US" altLang="zh-CN" dirty="0"/>
                              <m:t> </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𝑏</m:t>
                                </m:r>
                              </m:den>
                            </m:f>
                            <m:r>
                              <m:rPr>
                                <m:nor/>
                              </m:rPr>
                              <a:rPr lang="en-US" altLang="zh-CN" dirty="0"/>
                              <m:t> </m:t>
                            </m:r>
                          </m:e>
                        </m:eqArr>
                      </m:e>
                    </m:d>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925796" y="3265336"/>
                <a:ext cx="3105530" cy="1117998"/>
              </a:xfrm>
              <a:prstGeom prst="rect">
                <a:avLst/>
              </a:prstGeom>
              <a:blipFill rotWithShape="0">
                <a:blip r:embed="rId7"/>
                <a:stretch>
                  <a:fillRect l="-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925796" y="4306748"/>
                <a:ext cx="6096000" cy="1394997"/>
              </a:xfrm>
              <a:prstGeom prst="rect">
                <a:avLst/>
              </a:prstGeom>
            </p:spPr>
            <p:txBody>
              <a:bodyPr>
                <a:spAutoFit/>
              </a:bodyPr>
              <a:lstStyle/>
              <a:p>
                <a:r>
                  <a:rPr lang="en-US" altLang="zh-CN" dirty="0" smtClean="0"/>
                  <a:t>5. </a:t>
                </a:r>
                <a:r>
                  <a:rPr lang="zh-CN" altLang="en-US" dirty="0" smtClean="0"/>
                  <a:t>令</a:t>
                </a:r>
                <a:r>
                  <a:rPr lang="zh-CN" altLang="en-US" dirty="0"/>
                  <a:t>偏导为</a:t>
                </a:r>
                <a:r>
                  <a:rPr lang="en-US" altLang="zh-CN" dirty="0"/>
                  <a:t>0</a:t>
                </a:r>
                <a:r>
                  <a:rPr lang="zh-CN" altLang="en-US" dirty="0"/>
                  <a:t>，即求解方程：</a:t>
                </a:r>
                <a:r>
                  <a:rPr lang="mr-IN" altLang="zh-CN" dirty="0"/>
                  <a:t> </a:t>
                </a:r>
                <a14:m>
                  <m:oMath xmlns:m="http://schemas.openxmlformats.org/officeDocument/2006/math">
                    <m:d>
                      <m:dPr>
                        <m:begChr m:val="{"/>
                        <m:endChr m:val=""/>
                        <m:ctrlPr>
                          <a:rPr lang="mr-IN" altLang="zh-CN" i="1">
                            <a:latin typeface="Cambria Math" charset="0"/>
                          </a:rPr>
                        </m:ctrlPr>
                      </m:dPr>
                      <m:e>
                        <m:eqArr>
                          <m:eqArrPr>
                            <m:ctrlPr>
                              <a:rPr lang="mr-IN" altLang="zh-CN" i="1">
                                <a:latin typeface="Cambria Math" charset="0"/>
                              </a:rPr>
                            </m:ctrlPr>
                          </m:eqArrPr>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𝑎</m:t>
                                </m:r>
                              </m:den>
                            </m:f>
                            <m:r>
                              <m:rPr>
                                <m:nor/>
                              </m:rPr>
                              <a:rPr lang="en-US" altLang="zh-CN" dirty="0"/>
                              <m:t> =0</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𝑏</m:t>
                                </m:r>
                              </m:den>
                            </m:f>
                            <m:r>
                              <m:rPr>
                                <m:nor/>
                              </m:rPr>
                              <a:rPr lang="en-US" altLang="zh-CN" dirty="0"/>
                              <m:t> =0</m:t>
                            </m:r>
                          </m:e>
                        </m:eqArr>
                      </m:e>
                    </m:d>
                  </m:oMath>
                </a14:m>
                <a:r>
                  <a:rPr lang="zh-CN" altLang="en-US" dirty="0" smtClean="0"/>
                  <a:t>，</a:t>
                </a:r>
                <a:endParaRPr lang="en-US" altLang="zh-CN" dirty="0" smtClean="0"/>
              </a:p>
              <a:p>
                <a:r>
                  <a:rPr lang="zh-CN" altLang="en-US" dirty="0" smtClean="0"/>
                  <a:t>其</a:t>
                </a:r>
                <a:r>
                  <a:rPr lang="zh-CN" altLang="en-US" dirty="0"/>
                  <a:t>解</a:t>
                </a:r>
                <a:r>
                  <a:rPr lang="en-US" altLang="zh-CN" dirty="0"/>
                  <a:t>a</a:t>
                </a:r>
                <a:r>
                  <a:rPr lang="zh-CN" altLang="en-US" dirty="0"/>
                  <a:t>、</a:t>
                </a:r>
                <a:r>
                  <a:rPr lang="en-US" altLang="zh-CN" dirty="0"/>
                  <a:t>b</a:t>
                </a:r>
                <a:r>
                  <a:rPr lang="zh-CN" altLang="en-US" dirty="0"/>
                  <a:t>组合的曲线，就是最终拟合的直线</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6925796" y="4306748"/>
                <a:ext cx="6096000" cy="1394997"/>
              </a:xfrm>
              <a:prstGeom prst="rect">
                <a:avLst/>
              </a:prstGeom>
              <a:blipFill rotWithShape="0">
                <a:blip r:embed="rId8"/>
                <a:stretch>
                  <a:fillRect l="-800" b="-6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348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p:grpSp>
        <p:nvGrpSpPr>
          <p:cNvPr id="4" name="组 3"/>
          <p:cNvGrpSpPr/>
          <p:nvPr/>
        </p:nvGrpSpPr>
        <p:grpSpPr>
          <a:xfrm>
            <a:off x="1451579" y="1962685"/>
            <a:ext cx="3085160" cy="3909387"/>
            <a:chOff x="6650182" y="1954200"/>
            <a:chExt cx="3085160" cy="3909387"/>
          </a:xfrm>
        </p:grpSpPr>
        <mc:AlternateContent xmlns:mc="http://schemas.openxmlformats.org/markup-compatibility/2006" xmlns:a14="http://schemas.microsoft.com/office/drawing/2010/main">
          <mc:Choice Requires="a14">
            <p:sp>
              <p:nvSpPr>
                <p:cNvPr id="5" name="椭圆 4"/>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8"/>
                  <a:stretch>
                    <a:fillRect/>
                  </a:stretch>
                </a:blipFill>
              </p:spPr>
              <p:txBody>
                <a:bodyPr/>
                <a:lstStyle/>
                <a:p>
                  <a:r>
                    <a:rPr lang="zh-CN" altLang="en-US">
                      <a:noFill/>
                    </a:rPr>
                    <a:t> </a:t>
                  </a:r>
                </a:p>
              </p:txBody>
            </p:sp>
          </mc:Fallback>
        </mc:AlternateContent>
        <p:cxnSp>
          <p:nvCxnSpPr>
            <p:cNvPr id="11" name="直线箭头连接符 10"/>
            <p:cNvCxnSpPr>
              <a:stCxn id="7" idx="6"/>
              <a:endCxn id="8"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2" name="直线箭头连接符 11"/>
            <p:cNvCxnSpPr>
              <a:stCxn id="7" idx="6"/>
              <a:endCxn id="9"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3" name="直线箭头连接符 12"/>
            <p:cNvCxnSpPr>
              <a:stCxn id="7" idx="6"/>
              <a:endCxn id="10"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直线箭头连接符 13"/>
            <p:cNvCxnSpPr>
              <a:stCxn id="7" idx="6"/>
              <a:endCxn id="11"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直线箭头连接符 14"/>
            <p:cNvCxnSpPr>
              <a:stCxn id="8" idx="6"/>
              <a:endCxn id="12"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线箭头连接符 15"/>
            <p:cNvCxnSpPr>
              <a:stCxn id="9" idx="6"/>
              <a:endCxn id="12"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0" idx="6"/>
              <a:endCxn id="12"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1" idx="6"/>
              <a:endCxn id="12"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9" name="椭圆 18"/>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19" name="椭圆 18"/>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0" name="椭圆 19"/>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p:cxnSp>
          <p:nvCxnSpPr>
            <p:cNvPr id="21" name="直线箭头连接符 20"/>
            <p:cNvCxnSpPr>
              <a:endCxn id="8"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endCxn id="9"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endCxn id="10"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endCxn id="11"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endCxn id="12"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1" name="文本框 30"/>
              <p:cNvSpPr txBox="1"/>
              <p:nvPr/>
            </p:nvSpPr>
            <p:spPr>
              <a:xfrm>
                <a:off x="5556500" y="2393148"/>
                <a:ext cx="5498354" cy="23083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r>
                        <a:rPr kumimoji="1" lang="en-US" altLang="zh-CN" b="0" i="1" smtClean="0">
                          <a:latin typeface="Cambria Math" charset="0"/>
                        </a:rPr>
                        <m:t>=</m:t>
                      </m:r>
                      <m:r>
                        <a:rPr kumimoji="1" lang="en-US" altLang="zh-CN" b="0" i="1" smtClean="0">
                          <a:latin typeface="Cambria Math" charset="0"/>
                          <a:ea typeface="Cambria Math" charset="0"/>
                          <a:cs typeface="Cambria Math" charset="0"/>
                        </a:rPr>
                        <m:t>𝜎</m:t>
                      </m:r>
                      <m:d>
                        <m:dPr>
                          <m:ctrlPr>
                            <a:rPr kumimoji="1" lang="en-US" altLang="zh-CN" b="0" i="1" smtClean="0">
                              <a:latin typeface="Cambria Math" charset="0"/>
                              <a:ea typeface="Cambria Math" charset="0"/>
                              <a:cs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11</m:t>
                              </m:r>
                            </m:sub>
                          </m:sSub>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r>
                            <a:rPr kumimoji="1" lang="en-US" altLang="zh-CN" b="0" i="1" smtClean="0">
                              <a:latin typeface="Cambria Math" charset="0"/>
                            </a:rPr>
                            <m:t>+</m:t>
                          </m:r>
                          <m:sSub>
                            <m:sSubPr>
                              <m:ctrlPr>
                                <a:rPr kumimoji="1" lang="en-US" altLang="zh-CN" b="0" i="1" smtClean="0">
                                  <a:latin typeface="Cambria Math" charset="0"/>
                                </a:rPr>
                              </m:ctrlPr>
                            </m:sSubPr>
                            <m:e>
                              <m:r>
                                <a:rPr kumimoji="1" lang="en-US" altLang="zh-CN" b="0" i="1" smtClean="0">
                                  <a:latin typeface="Cambria Math" charset="0"/>
                                </a:rPr>
                                <m:t>𝑤</m:t>
                              </m:r>
                            </m:e>
                            <m:sub>
                              <m:r>
                                <a:rPr kumimoji="1" lang="en-US" altLang="zh-CN" b="0" i="1" smtClean="0">
                                  <a:latin typeface="Cambria Math" charset="0"/>
                                </a:rPr>
                                <m:t>10</m:t>
                              </m:r>
                            </m:sub>
                          </m:sSub>
                          <m:r>
                            <a:rPr kumimoji="1" lang="en-US" altLang="zh-CN" b="0" i="1" smtClean="0">
                              <a:latin typeface="Cambria Math" charset="0"/>
                            </a:rPr>
                            <m:t>∗1</m:t>
                          </m:r>
                        </m:e>
                      </m:d>
                    </m:oMath>
                  </m:oMathPara>
                </a14:m>
                <a:endParaRPr kumimoji="1" lang="en-US" altLang="zh-CN" b="0"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2</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2</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3</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pPr/>
                <a14:m>
                  <m:oMathPara xmlns:m="http://schemas.openxmlformats.org/officeDocument/2006/math">
                    <m:oMathParaPr>
                      <m:jc m:val="left"/>
                    </m:oMathParaPr>
                    <m:oMath xmlns:m="http://schemas.openxmlformats.org/officeDocument/2006/math">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e>
                            <m:sub>
                              <m:r>
                                <a:rPr kumimoji="1" lang="en-US" altLang="zh-CN" b="0" i="1" smtClean="0">
                                  <a:latin typeface="Cambria Math" charset="0"/>
                                </a:rPr>
                                <m:t>4</m:t>
                              </m:r>
                              <m:r>
                                <a:rPr kumimoji="1" lang="en-US" altLang="zh-CN" i="1">
                                  <a:latin typeface="Cambria Math" charset="0"/>
                                </a:rPr>
                                <m:t>0</m:t>
                              </m:r>
                            </m:sub>
                          </m:sSub>
                          <m:r>
                            <a:rPr kumimoji="1" lang="en-US" altLang="zh-CN" b="0" i="1" smtClean="0">
                              <a:latin typeface="Cambria Math" charset="0"/>
                            </a:rPr>
                            <m:t>∗</m:t>
                          </m:r>
                          <m:r>
                            <a:rPr kumimoji="1" lang="en-US" altLang="zh-CN" i="1">
                              <a:latin typeface="Cambria Math" charset="0"/>
                            </a:rPr>
                            <m:t>1</m:t>
                          </m:r>
                        </m:e>
                      </m:d>
                    </m:oMath>
                  </m:oMathPara>
                </a14:m>
                <a:endParaRPr kumimoji="1" lang="en-US" altLang="zh-CN" dirty="0" smtClean="0"/>
              </a:p>
              <a:p>
                <a:endParaRPr kumimoji="1" lang="en-US" altLang="zh-CN" dirty="0" smtClean="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rPr>
                        <m:t>𝑦</m:t>
                      </m:r>
                      <m:r>
                        <a:rPr kumimoji="1" lang="en-US" altLang="zh-CN" i="1">
                          <a:latin typeface="Cambria Math" charset="0"/>
                        </a:rPr>
                        <m:t>=</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rPr>
                              </m:ctrlPr>
                            </m:sSubPr>
                            <m:e>
                              <m:r>
                                <a:rPr kumimoji="1" lang="en-US" altLang="zh-CN" b="0" i="1" smtClean="0">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1</m:t>
                              </m:r>
                            </m:sub>
                          </m:sSub>
                          <m:sSub>
                            <m:sSubPr>
                              <m:ctrlPr>
                                <a:rPr kumimoji="1" lang="en-US" altLang="zh-CN" i="1">
                                  <a:latin typeface="Cambria Math" charset="0"/>
                                </a:rPr>
                              </m:ctrlPr>
                            </m:sSubPr>
                            <m:e>
                              <m:r>
                                <a:rPr kumimoji="1" lang="en-US" altLang="zh-CN" b="0" i="1" smtClean="0">
                                  <a:latin typeface="Cambria Math" charset="0"/>
                                </a:rPr>
                                <m:t>h</m:t>
                              </m:r>
                            </m:e>
                            <m:sub>
                              <m:r>
                                <a:rPr kumimoji="1" lang="en-US" altLang="zh-CN" i="1">
                                  <a:latin typeface="Cambria Math" charset="0"/>
                                </a:rPr>
                                <m:t>1</m:t>
                              </m:r>
                            </m:sub>
                          </m:sSub>
                          <m:r>
                            <a:rPr kumimoji="1" lang="en-US" altLang="zh-CN" i="1">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2</m:t>
                              </m:r>
                            </m:sub>
                          </m:sSub>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3</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3</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4</m:t>
                              </m:r>
                            </m:sub>
                          </m:sSub>
                          <m:sSub>
                            <m:sSubPr>
                              <m:ctrlPr>
                                <a:rPr kumimoji="1" lang="en-US" altLang="zh-CN" i="1">
                                  <a:latin typeface="Cambria Math" charset="0"/>
                                </a:rPr>
                              </m:ctrlPr>
                            </m:sSubPr>
                            <m:e>
                              <m:r>
                                <a:rPr kumimoji="1" lang="en-US" altLang="zh-CN" i="1">
                                  <a:latin typeface="Cambria Math" charset="0"/>
                                </a:rPr>
                                <m:t>h</m:t>
                              </m:r>
                            </m:e>
                            <m:sub>
                              <m:r>
                                <a:rPr kumimoji="1" lang="en-US" altLang="zh-CN" b="0" i="1" smtClean="0">
                                  <a:latin typeface="Cambria Math" charset="0"/>
                                </a:rPr>
                                <m:t>4</m:t>
                              </m:r>
                            </m:sub>
                          </m:sSub>
                          <m:r>
                            <a:rPr kumimoji="1" lang="en-US" altLang="zh-CN" b="0" i="1" smtClean="0">
                              <a:latin typeface="Cambria Math" charset="0"/>
                            </a:rPr>
                            <m:t>+</m:t>
                          </m:r>
                          <m:sSub>
                            <m:sSubPr>
                              <m:ctrlPr>
                                <a:rPr kumimoji="1" lang="en-US" altLang="zh-CN" i="1">
                                  <a:latin typeface="Cambria Math" charset="0"/>
                                </a:rPr>
                              </m:ctrlPr>
                            </m:sSubPr>
                            <m:e>
                              <m:r>
                                <a:rPr kumimoji="1" lang="en-US" altLang="zh-CN" i="1">
                                  <a:latin typeface="Cambria Math" charset="0"/>
                                </a:rPr>
                                <m:t>𝑤</m:t>
                              </m:r>
                              <m:r>
                                <a:rPr kumimoji="1" lang="en-US" altLang="zh-CN" i="1">
                                  <a:latin typeface="Cambria Math" charset="0"/>
                                </a:rPr>
                                <m:t>′</m:t>
                              </m:r>
                            </m:e>
                            <m:sub>
                              <m:r>
                                <a:rPr kumimoji="1" lang="en-US" altLang="zh-CN" i="1">
                                  <a:latin typeface="Cambria Math" charset="0"/>
                                </a:rPr>
                                <m:t>1</m:t>
                              </m:r>
                              <m:r>
                                <a:rPr kumimoji="1" lang="en-US" altLang="zh-CN" b="0" i="1" smtClean="0">
                                  <a:latin typeface="Cambria Math" charset="0"/>
                                </a:rPr>
                                <m:t>0</m:t>
                              </m:r>
                            </m:sub>
                          </m:sSub>
                          <m:r>
                            <a:rPr kumimoji="1" lang="en-US" altLang="zh-CN" b="0" i="1" smtClean="0">
                              <a:latin typeface="Cambria Math" charset="0"/>
                            </a:rPr>
                            <m:t>∗1</m:t>
                          </m:r>
                        </m:e>
                      </m:d>
                    </m:oMath>
                  </m:oMathPara>
                </a14:m>
                <a:endParaRPr kumimoji="1" lang="en-US" altLang="zh-CN" dirty="0" smtClean="0"/>
              </a:p>
              <a:p>
                <a:endParaRPr kumimoji="1" lang="en-US" altLang="zh-CN" dirty="0"/>
              </a:p>
              <a:p>
                <a:r>
                  <a:rPr kumimoji="1" lang="en-US" altLang="zh-CN" dirty="0" smtClean="0"/>
                  <a:t>Without</a:t>
                </a:r>
                <a:r>
                  <a:rPr kumimoji="1" lang="zh-CN" altLang="en-US" dirty="0" smtClean="0"/>
                  <a:t> 激活函数 </a:t>
                </a:r>
                <a14:m>
                  <m:oMath xmlns:m="http://schemas.openxmlformats.org/officeDocument/2006/math">
                    <m:r>
                      <a:rPr kumimoji="1" lang="en-US" altLang="zh-CN" i="1">
                        <a:latin typeface="Cambria Math" charset="0"/>
                        <a:ea typeface="Cambria Math" charset="0"/>
                        <a:cs typeface="Cambria Math" charset="0"/>
                      </a:rPr>
                      <m:t>𝜎</m:t>
                    </m:r>
                    <m:r>
                      <a:rPr kumimoji="1" lang="en-US" altLang="zh-CN" b="0" i="0"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   </m:t>
                    </m:r>
                    <m:r>
                      <a:rPr kumimoji="1" lang="en-US" altLang="zh-CN" b="0" i="1" smtClean="0">
                        <a:latin typeface="Cambria Math" charset="0"/>
                      </a:rPr>
                      <m:t>𝑦</m:t>
                    </m:r>
                    <m:r>
                      <a:rPr kumimoji="1" lang="en-US" altLang="zh-CN" b="0" i="1" smtClean="0">
                        <a:latin typeface="Cambria Math" charset="0"/>
                      </a:rPr>
                      <m:t>=</m:t>
                    </m:r>
                    <m:r>
                      <a:rPr kumimoji="1" lang="en-US" altLang="zh-CN" b="0" i="1" smtClean="0">
                        <a:latin typeface="Cambria Math" charset="0"/>
                      </a:rPr>
                      <m:t>𝑎</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1+</m:t>
                    </m:r>
                    <m:r>
                      <a:rPr kumimoji="1" lang="en-US" altLang="zh-CN" b="0" i="1" smtClean="0">
                        <a:latin typeface="Cambria Math" charset="0"/>
                      </a:rPr>
                      <m:t>𝑏</m:t>
                    </m:r>
                  </m:oMath>
                </a14:m>
                <a:endParaRPr kumimoji="1" lang="en-US" altLang="zh-CN" b="0" dirty="0" smtClean="0"/>
              </a:p>
            </p:txBody>
          </p:sp>
        </mc:Choice>
        <mc:Fallback xmlns="">
          <p:sp>
            <p:nvSpPr>
              <p:cNvPr id="31" name="文本框 30"/>
              <p:cNvSpPr txBox="1">
                <a:spLocks noRot="1" noChangeAspect="1" noMove="1" noResize="1" noEditPoints="1" noAdjustHandles="1" noChangeArrowheads="1" noChangeShapeType="1" noTextEdit="1"/>
              </p:cNvSpPr>
              <p:nvPr/>
            </p:nvSpPr>
            <p:spPr>
              <a:xfrm>
                <a:off x="5556500" y="2393148"/>
                <a:ext cx="5498354" cy="2308324"/>
              </a:xfrm>
              <a:prstGeom prst="rect">
                <a:avLst/>
              </a:prstGeom>
              <a:blipFill rotWithShape="0">
                <a:blip r:embed="rId11"/>
                <a:stretch>
                  <a:fillRect l="-887" b="-18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1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2983498" y="2351314"/>
            <a:ext cx="2902441" cy="1974418"/>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443128" y="4560125"/>
                <a:ext cx="1983179" cy="1188210"/>
              </a:xfrm>
              <a:prstGeom prst="rect">
                <a:avLst/>
              </a:prstGeom>
              <a:noFill/>
            </p:spPr>
            <p:txBody>
              <a:bodyPr wrap="square" rtlCol="0">
                <a:spAutoFit/>
              </a:bodyPr>
              <a:lstStyle/>
              <a:p>
                <a:pPr algn="ctr"/>
                <a:r>
                  <a:rPr kumimoji="1" lang="en-US" altLang="zh-CN" dirty="0" smtClean="0"/>
                  <a:t>Sigmoid</a:t>
                </a:r>
              </a:p>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r>
                        <a:rPr kumimoji="1" lang="en-US" altLang="zh-CN" b="0" i="1" smtClean="0">
                          <a:latin typeface="Cambria Math" charset="0"/>
                        </a:rPr>
                        <m:t>=</m:t>
                      </m:r>
                      <m:f>
                        <m:fPr>
                          <m:ctrlPr>
                            <a:rPr kumimoji="1" lang="mr-IN" altLang="zh-CN" b="0" i="1" smtClean="0">
                              <a:latin typeface="Cambria Math" charset="0"/>
                            </a:rPr>
                          </m:ctrlPr>
                        </m:fPr>
                        <m:num>
                          <m:r>
                            <a:rPr kumimoji="1" lang="en-US" altLang="zh-CN" b="0" i="1" smtClean="0">
                              <a:latin typeface="Cambria Math" charset="0"/>
                            </a:rPr>
                            <m:t>1</m:t>
                          </m:r>
                        </m:num>
                        <m:den>
                          <m:r>
                            <a:rPr kumimoji="1" lang="en-US" altLang="zh-CN" b="0" i="1" smtClean="0">
                              <a:latin typeface="Cambria Math" charset="0"/>
                            </a:rPr>
                            <m:t>1+</m:t>
                          </m:r>
                          <m:sSup>
                            <m:sSupPr>
                              <m:ctrlPr>
                                <a:rPr kumimoji="1" lang="en-US"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m:t>
                              </m:r>
                              <m:r>
                                <a:rPr kumimoji="1" lang="en-US" altLang="zh-CN" b="0" i="1" smtClean="0">
                                  <a:latin typeface="Cambria Math" charset="0"/>
                                </a:rPr>
                                <m:t>𝑥</m:t>
                              </m:r>
                            </m:sup>
                          </m:sSup>
                        </m:den>
                      </m:f>
                    </m:oMath>
                  </m:oMathPara>
                </a14:m>
                <a:endParaRPr kumimoji="1" lang="en-US" altLang="zh-CN" dirty="0" smtClean="0"/>
              </a:p>
              <a:p>
                <a:endParaRPr kumimoji="1"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443128" y="4560125"/>
                <a:ext cx="1983179" cy="1188210"/>
              </a:xfrm>
              <a:prstGeom prst="rect">
                <a:avLst/>
              </a:prstGeom>
              <a:blipFill rotWithShape="0">
                <a:blip r:embed="rId4"/>
                <a:stretch>
                  <a:fillRect t="-2564"/>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5"/>
          <a:srcRect t="13143"/>
          <a:stretch/>
        </p:blipFill>
        <p:spPr>
          <a:xfrm>
            <a:off x="6270173" y="2351314"/>
            <a:ext cx="3537528" cy="1998202"/>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7047347" y="4560125"/>
                <a:ext cx="1983179" cy="1264192"/>
              </a:xfrm>
              <a:prstGeom prst="rect">
                <a:avLst/>
              </a:prstGeom>
              <a:noFill/>
            </p:spPr>
            <p:txBody>
              <a:bodyPr wrap="square" rtlCol="0">
                <a:spAutoFit/>
              </a:bodyPr>
              <a:lstStyle/>
              <a:p>
                <a:pPr algn="ctr"/>
                <a:r>
                  <a:rPr kumimoji="1" lang="en-US" altLang="zh-CN" dirty="0" smtClean="0"/>
                  <a:t>R</a:t>
                </a:r>
                <a:r>
                  <a:rPr kumimoji="1" lang="en-US" altLang="zh-CN" dirty="0" err="1" smtClean="0"/>
                  <a:t>elu</a:t>
                </a:r>
                <a:endParaRPr kumimoji="1" lang="en-US" altLang="zh-CN" dirty="0" smtClean="0"/>
              </a:p>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r>
                        <a:rPr kumimoji="1" lang="en-US" altLang="zh-CN" b="0" i="1" smtClean="0">
                          <a:latin typeface="Cambria Math" charset="0"/>
                        </a:rPr>
                        <m:t>=</m:t>
                      </m:r>
                      <m:d>
                        <m:dPr>
                          <m:begChr m:val="{"/>
                          <m:endChr m:val=""/>
                          <m:ctrlPr>
                            <a:rPr kumimoji="1" lang="mr-IN" altLang="zh-CN" b="0" i="1" smtClean="0">
                              <a:latin typeface="Cambria Math" charset="0"/>
                            </a:rPr>
                          </m:ctrlPr>
                        </m:dPr>
                        <m:e>
                          <m:eqArr>
                            <m:eqArrPr>
                              <m:ctrlPr>
                                <a:rPr kumimoji="1" lang="mr-IN" altLang="zh-CN" b="0" i="1" smtClean="0">
                                  <a:latin typeface="Cambria Math" charset="0"/>
                                </a:rPr>
                              </m:ctrlPr>
                            </m:eqArrPr>
                            <m:e>
                              <m:r>
                                <a:rPr kumimoji="1" lang="en-US" altLang="zh-CN" b="0" i="1" smtClean="0">
                                  <a:latin typeface="Cambria Math" charset="0"/>
                                </a:rPr>
                                <m:t>𝑥</m:t>
                              </m:r>
                              <m:r>
                                <a:rPr kumimoji="1" lang="en-US" altLang="zh-CN" b="0" i="1" smtClean="0">
                                  <a:latin typeface="Cambria Math" charset="0"/>
                                </a:rPr>
                                <m:t>   </m:t>
                              </m:r>
                              <m:r>
                                <a:rPr kumimoji="1" lang="en-US" altLang="zh-CN" b="0" i="1" smtClean="0">
                                  <a:latin typeface="Cambria Math" charset="0"/>
                                </a:rPr>
                                <m:t>𝑥</m:t>
                              </m:r>
                              <m:r>
                                <a:rPr kumimoji="1" lang="en-US" altLang="zh-CN" b="0" i="1" smtClean="0">
                                  <a:latin typeface="Cambria Math" charset="0"/>
                                  <a:ea typeface="Cambria Math" charset="0"/>
                                  <a:cs typeface="Cambria Math" charset="0"/>
                                </a:rPr>
                                <m:t>≥0</m:t>
                              </m:r>
                            </m:e>
                            <m:e>
                              <m:r>
                                <a:rPr kumimoji="1" lang="en-US" altLang="zh-CN" b="0" i="1" smtClean="0">
                                  <a:latin typeface="Cambria Math" charset="0"/>
                                </a:rPr>
                                <m:t>0   </m:t>
                              </m:r>
                              <m:r>
                                <a:rPr kumimoji="1" lang="en-US" altLang="zh-CN" b="0" i="1" smtClean="0">
                                  <a:latin typeface="Cambria Math" charset="0"/>
                                </a:rPr>
                                <m:t>𝑥</m:t>
                              </m:r>
                              <m:r>
                                <a:rPr kumimoji="1" lang="mr-IN" altLang="zh-CN" b="0" i="1" smtClean="0">
                                  <a:latin typeface="Cambria Math" charset="0"/>
                                  <a:ea typeface="Cambria Math" charset="0"/>
                                  <a:cs typeface="Cambria Math" charset="0"/>
                                </a:rPr>
                                <m:t>&lt;</m:t>
                              </m:r>
                              <m:r>
                                <a:rPr kumimoji="1" lang="en-US" altLang="zh-CN" b="0" i="1" smtClean="0">
                                  <a:latin typeface="Cambria Math" charset="0"/>
                                  <a:ea typeface="Cambria Math" charset="0"/>
                                  <a:cs typeface="Cambria Math" charset="0"/>
                                </a:rPr>
                                <m:t>0</m:t>
                              </m:r>
                            </m:e>
                          </m:eqArr>
                        </m:e>
                      </m:d>
                    </m:oMath>
                  </m:oMathPara>
                </a14:m>
                <a:endParaRPr kumimoji="1" lang="en-US" altLang="zh-CN" dirty="0" smtClean="0"/>
              </a:p>
              <a:p>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047347" y="4560125"/>
                <a:ext cx="1983179" cy="1264192"/>
              </a:xfrm>
              <a:prstGeom prst="rect">
                <a:avLst/>
              </a:prstGeom>
              <a:blipFill rotWithShape="0">
                <a:blip r:embed="rId6"/>
                <a:stretch>
                  <a:fillRect t="-24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38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3042872" y="3045499"/>
                <a:ext cx="1983179" cy="1322350"/>
              </a:xfrm>
              <a:prstGeom prst="rect">
                <a:avLst/>
              </a:prstGeom>
              <a:noFill/>
            </p:spPr>
            <p:txBody>
              <a:bodyPr wrap="square" rtlCol="0">
                <a:spAutoFit/>
              </a:bodyPr>
              <a:lstStyle/>
              <a:p>
                <a:pPr algn="ctr"/>
                <a:r>
                  <a:rPr kumimoji="1" lang="en-US" altLang="zh-CN" dirty="0" smtClean="0"/>
                  <a:t>Softmax</a:t>
                </a:r>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𝑖</m:t>
                          </m:r>
                        </m:sub>
                      </m:sSub>
                      <m:r>
                        <a:rPr kumimoji="1" lang="en-US" altLang="zh-CN" b="0" i="1" smtClean="0">
                          <a:latin typeface="Cambria Math" charset="0"/>
                        </a:rPr>
                        <m:t>=</m:t>
                      </m:r>
                      <m:f>
                        <m:fPr>
                          <m:ctrlPr>
                            <a:rPr kumimoji="1" lang="mr-IN" altLang="zh-CN" b="0" i="1" smtClean="0">
                              <a:latin typeface="Cambria Math" charset="0"/>
                            </a:rPr>
                          </m:ctrlPr>
                        </m:fPr>
                        <m:num>
                          <m:sSup>
                            <m:sSupPr>
                              <m:ctrlPr>
                                <a:rPr kumimoji="1" lang="is-IS" altLang="zh-CN" i="1">
                                  <a:latin typeface="Cambria Math" charset="0"/>
                                </a:rPr>
                              </m:ctrlPr>
                            </m:sSupPr>
                            <m:e>
                              <m:r>
                                <a:rPr kumimoji="1" lang="en-US" altLang="zh-CN" i="1">
                                  <a:latin typeface="Cambria Math" charset="0"/>
                                </a:rPr>
                                <m:t>𝑒</m:t>
                              </m:r>
                            </m:e>
                            <m:sup>
                              <m:sSub>
                                <m:sSubPr>
                                  <m:ctrlPr>
                                    <a:rPr kumimoji="1" lang="en-US" altLang="zh-CN" i="1">
                                      <a:latin typeface="Cambria Math" charset="0"/>
                                    </a:rPr>
                                  </m:ctrlPr>
                                </m:sSubPr>
                                <m:e>
                                  <m:r>
                                    <a:rPr kumimoji="1" lang="en-US" altLang="zh-CN" i="1">
                                      <a:latin typeface="Cambria Math" charset="0"/>
                                    </a:rPr>
                                    <m:t>𝑥</m:t>
                                  </m:r>
                                </m:e>
                                <m:sub>
                                  <m:r>
                                    <a:rPr kumimoji="1" lang="en-US" altLang="zh-CN" b="0" i="1" smtClean="0">
                                      <a:latin typeface="Cambria Math" charset="0"/>
                                    </a:rPr>
                                    <m:t>𝑖</m:t>
                                  </m:r>
                                </m:sub>
                              </m:sSub>
                            </m:sup>
                          </m:sSup>
                        </m:num>
                        <m:den>
                          <m:nary>
                            <m:naryPr>
                              <m:chr m:val="∑"/>
                              <m:ctrlPr>
                                <a:rPr kumimoji="1" lang="is-IS" altLang="zh-CN" b="0" i="1" smtClean="0">
                                  <a:latin typeface="Cambria Math" charset="0"/>
                                </a:rPr>
                              </m:ctrlPr>
                            </m:naryPr>
                            <m:sub>
                              <m:r>
                                <m:rPr>
                                  <m:brk m:alnAt="23"/>
                                </m:rPr>
                                <a:rPr kumimoji="1" lang="en-US" altLang="zh-CN" b="0" i="1" smtClean="0">
                                  <a:latin typeface="Cambria Math" charset="0"/>
                                </a:rPr>
                                <m:t>𝑗</m:t>
                              </m:r>
                              <m:r>
                                <a:rPr kumimoji="1" lang="en-US" altLang="zh-CN" b="0" i="1" smtClean="0">
                                  <a:latin typeface="Cambria Math" charset="0"/>
                                </a:rPr>
                                <m:t>=0</m:t>
                              </m:r>
                            </m:sub>
                            <m:sup>
                              <m:r>
                                <a:rPr kumimoji="1" lang="en-US" altLang="zh-CN" b="0" i="1" smtClean="0">
                                  <a:latin typeface="Cambria Math" charset="0"/>
                                </a:rPr>
                                <m:t>𝑛</m:t>
                              </m:r>
                            </m:sup>
                            <m:e>
                              <m:sSup>
                                <m:sSupPr>
                                  <m:ctrlPr>
                                    <a:rPr kumimoji="1" lang="is-IS" altLang="zh-CN" b="0" i="1" smtClean="0">
                                      <a:latin typeface="Cambria Math" charset="0"/>
                                    </a:rPr>
                                  </m:ctrlPr>
                                </m:sSupPr>
                                <m:e>
                                  <m:r>
                                    <a:rPr kumimoji="1" lang="en-US" altLang="zh-CN" b="0" i="1" smtClean="0">
                                      <a:latin typeface="Cambria Math" charset="0"/>
                                    </a:rPr>
                                    <m:t>𝑒</m:t>
                                  </m:r>
                                </m:e>
                                <m:sup>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𝑗</m:t>
                                      </m:r>
                                    </m:sub>
                                  </m:sSub>
                                </m:sup>
                              </m:sSup>
                            </m:e>
                          </m:nary>
                        </m:den>
                      </m:f>
                    </m:oMath>
                  </m:oMathPara>
                </a14:m>
                <a:endParaRPr kumimoji="1" lang="en-US" altLang="zh-CN" dirty="0" smtClean="0"/>
              </a:p>
              <a:p>
                <a:endParaRPr kumimoji="1"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042872" y="3045499"/>
                <a:ext cx="1983179" cy="1322350"/>
              </a:xfrm>
              <a:prstGeom prst="rect">
                <a:avLst/>
              </a:prstGeom>
              <a:blipFill rotWithShape="0">
                <a:blip r:embed="rId3"/>
                <a:stretch>
                  <a:fillRect t="-276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7465539" y="2036624"/>
            <a:ext cx="1892300" cy="3340100"/>
          </a:xfrm>
          <a:prstGeom prst="rect">
            <a:avLst/>
          </a:prstGeom>
        </p:spPr>
      </p:pic>
    </p:spTree>
    <p:extLst>
      <p:ext uri="{BB962C8B-B14F-4D97-AF65-F5344CB8AC3E}">
        <p14:creationId xmlns:p14="http://schemas.microsoft.com/office/powerpoint/2010/main" val="52664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454383" y="2597576"/>
            <a:ext cx="6210300" cy="939800"/>
          </a:xfrm>
          <a:prstGeom prst="rect">
            <a:avLst/>
          </a:prstGeom>
        </p:spPr>
      </p:pic>
      <p:pic>
        <p:nvPicPr>
          <p:cNvPr id="6" name="图片 5"/>
          <p:cNvPicPr>
            <a:picLocks noChangeAspect="1"/>
          </p:cNvPicPr>
          <p:nvPr/>
        </p:nvPicPr>
        <p:blipFill rotWithShape="1">
          <a:blip r:embed="rId4"/>
          <a:srcRect r="13143"/>
          <a:stretch/>
        </p:blipFill>
        <p:spPr>
          <a:xfrm>
            <a:off x="1451579" y="3535014"/>
            <a:ext cx="6210300" cy="711200"/>
          </a:xfrm>
          <a:prstGeom prst="rect">
            <a:avLst/>
          </a:prstGeom>
        </p:spPr>
      </p:pic>
      <p:grpSp>
        <p:nvGrpSpPr>
          <p:cNvPr id="5" name="组 4"/>
          <p:cNvGrpSpPr/>
          <p:nvPr/>
        </p:nvGrpSpPr>
        <p:grpSpPr>
          <a:xfrm>
            <a:off x="7661879" y="2165393"/>
            <a:ext cx="3891304" cy="2739242"/>
            <a:chOff x="3777006" y="2069566"/>
            <a:chExt cx="3891304" cy="2739242"/>
          </a:xfrm>
        </p:grpSpPr>
        <mc:AlternateContent xmlns:mc="http://schemas.openxmlformats.org/markup-compatibility/2006" xmlns:a14="http://schemas.microsoft.com/office/drawing/2010/main">
          <mc:Choice Requires="a14">
            <p:sp>
              <p:nvSpPr>
                <p:cNvPr id="7" name="椭圆 6"/>
                <p:cNvSpPr/>
                <p:nvPr/>
              </p:nvSpPr>
              <p:spPr>
                <a:xfrm>
                  <a:off x="3955294" y="2069566"/>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26" name="椭圆 25"/>
                <p:cNvSpPr>
                  <a:spLocks noRot="1" noChangeAspect="1" noMove="1" noResize="1" noEditPoints="1" noAdjustHandles="1" noChangeArrowheads="1" noChangeShapeType="1" noTextEdit="1"/>
                </p:cNvSpPr>
                <p:nvPr/>
              </p:nvSpPr>
              <p:spPr>
                <a:xfrm>
                  <a:off x="3955294" y="2069566"/>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3955294"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oMath>
                    </m:oMathPara>
                  </a14:m>
                  <a:endParaRPr kumimoji="1" lang="zh-CN" altLang="en-US" dirty="0"/>
                </a:p>
              </p:txBody>
            </p:sp>
          </mc:Choice>
          <mc:Fallback xmlns="">
            <p:sp>
              <p:nvSpPr>
                <p:cNvPr id="27" name="椭圆 26"/>
                <p:cNvSpPr>
                  <a:spLocks noRot="1" noChangeAspect="1" noMove="1" noResize="1" noEditPoints="1" noAdjustHandles="1" noChangeArrowheads="1" noChangeShapeType="1" noTextEdit="1"/>
                </p:cNvSpPr>
                <p:nvPr/>
              </p:nvSpPr>
              <p:spPr>
                <a:xfrm>
                  <a:off x="3955294" y="3207618"/>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3955294" y="434567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784</m:t>
                            </m:r>
                          </m:sub>
                        </m:sSub>
                      </m:oMath>
                    </m:oMathPara>
                  </a14:m>
                  <a:endParaRPr kumimoji="1" lang="zh-CN" altLang="en-US" dirty="0"/>
                </a:p>
              </p:txBody>
            </p:sp>
          </mc:Choice>
          <mc:Fallback xmlns="">
            <p:sp>
              <p:nvSpPr>
                <p:cNvPr id="28" name="椭圆 27"/>
                <p:cNvSpPr>
                  <a:spLocks noRot="1" noChangeAspect="1" noMove="1" noResize="1" noEditPoints="1" noAdjustHandles="1" noChangeArrowheads="1" noChangeShapeType="1" noTextEdit="1"/>
                </p:cNvSpPr>
                <p:nvPr/>
              </p:nvSpPr>
              <p:spPr>
                <a:xfrm>
                  <a:off x="3955294" y="4345670"/>
                  <a:ext cx="463137" cy="463138"/>
                </a:xfrm>
                <a:prstGeom prst="ellipse">
                  <a:avLst/>
                </a:prstGeom>
                <a:blipFill rotWithShape="0">
                  <a:blip r:embed="rId7"/>
                  <a:stretch>
                    <a:fillRect l="-126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flipH="1">
                  <a:off x="3777007" y="2702362"/>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flipH="1">
                  <a:off x="3777007" y="2702362"/>
                  <a:ext cx="819709" cy="276999"/>
                </a:xfrm>
                <a:prstGeom prst="rect">
                  <a:avLst/>
                </a:prstGeom>
                <a:blipFill rotWithShape="0">
                  <a:blip r:embed="rId8"/>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flipH="1">
                  <a:off x="3777006" y="3899013"/>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flipH="1">
                  <a:off x="3777006" y="3899013"/>
                  <a:ext cx="819709" cy="276999"/>
                </a:xfrm>
                <a:prstGeom prst="rect">
                  <a:avLst/>
                </a:prstGeom>
                <a:blipFill rotWithShape="0">
                  <a:blip r:embed="rId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5615860" y="245466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oMath>
                    </m:oMathPara>
                  </a14:m>
                  <a:endParaRPr kumimoji="1" lang="zh-CN" altLang="en-US" dirty="0"/>
                </a:p>
              </p:txBody>
            </p:sp>
          </mc:Choice>
          <mc:Fallback xmlns="">
            <p:sp>
              <p:nvSpPr>
                <p:cNvPr id="32" name="椭圆 31"/>
                <p:cNvSpPr>
                  <a:spLocks noRot="1" noChangeAspect="1" noMove="1" noResize="1" noEditPoints="1" noAdjustHandles="1" noChangeArrowheads="1" noChangeShapeType="1" noTextEdit="1"/>
                </p:cNvSpPr>
                <p:nvPr/>
              </p:nvSpPr>
              <p:spPr>
                <a:xfrm>
                  <a:off x="5615860" y="2454663"/>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5615860"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𝑖</m:t>
                            </m:r>
                          </m:sub>
                        </m:sSub>
                      </m:oMath>
                    </m:oMathPara>
                  </a14:m>
                  <a:endParaRPr kumimoji="1" lang="zh-CN" altLang="en-US" dirty="0"/>
                </a:p>
              </p:txBody>
            </p:sp>
          </mc:Choice>
          <mc:Fallback xmlns="">
            <p:sp>
              <p:nvSpPr>
                <p:cNvPr id="33" name="椭圆 32"/>
                <p:cNvSpPr>
                  <a:spLocks noRot="1" noChangeAspect="1" noMove="1" noResize="1" noEditPoints="1" noAdjustHandles="1" noChangeArrowheads="1" noChangeShapeType="1" noTextEdit="1"/>
                </p:cNvSpPr>
                <p:nvPr/>
              </p:nvSpPr>
              <p:spPr>
                <a:xfrm>
                  <a:off x="5615860" y="3207618"/>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5615860" y="394444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42</m:t>
                            </m:r>
                          </m:sub>
                        </m:sSub>
                      </m:oMath>
                    </m:oMathPara>
                  </a14:m>
                  <a:endParaRPr kumimoji="1" lang="zh-CN" altLang="en-US" dirty="0"/>
                </a:p>
              </p:txBody>
            </p:sp>
          </mc:Choice>
          <mc:Fallback xmlns="">
            <p:sp>
              <p:nvSpPr>
                <p:cNvPr id="34" name="椭圆 33"/>
                <p:cNvSpPr>
                  <a:spLocks noRot="1" noChangeAspect="1" noMove="1" noResize="1" noEditPoints="1" noAdjustHandles="1" noChangeArrowheads="1" noChangeShapeType="1" noTextEdit="1"/>
                </p:cNvSpPr>
                <p:nvPr/>
              </p:nvSpPr>
              <p:spPr>
                <a:xfrm>
                  <a:off x="5615860" y="3944443"/>
                  <a:ext cx="463137" cy="463138"/>
                </a:xfrm>
                <a:prstGeom prst="ellipse">
                  <a:avLst/>
                </a:prstGeom>
                <a:blipFill rotWithShape="0">
                  <a:blip r:embed="rId11"/>
                  <a:stretch>
                    <a:fillRect l="-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flipH="1">
                  <a:off x="5437572" y="2930619"/>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flipH="1">
                  <a:off x="5437572" y="2930619"/>
                  <a:ext cx="819709" cy="276999"/>
                </a:xfrm>
                <a:prstGeom prst="rect">
                  <a:avLst/>
                </a:prstGeom>
                <a:blipFill rotWithShape="0">
                  <a:blip r:embed="rId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flipH="1">
                  <a:off x="5437572" y="3667444"/>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flipH="1">
                  <a:off x="5437572" y="3667444"/>
                  <a:ext cx="819709" cy="276999"/>
                </a:xfrm>
                <a:prstGeom prst="rect">
                  <a:avLst/>
                </a:prstGeom>
                <a:blipFill rotWithShape="0">
                  <a:blip r:embed="rId8"/>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p:cNvSpPr/>
                <p:nvPr/>
              </p:nvSpPr>
              <p:spPr>
                <a:xfrm>
                  <a:off x="7205173" y="28375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0</m:t>
                            </m:r>
                          </m:sub>
                        </m:sSub>
                      </m:oMath>
                    </m:oMathPara>
                  </a14:m>
                  <a:endParaRPr kumimoji="1" lang="zh-CN" altLang="en-US" dirty="0"/>
                </a:p>
              </p:txBody>
            </p:sp>
          </mc:Choice>
          <mc:Fallback xmlns="">
            <p:sp>
              <p:nvSpPr>
                <p:cNvPr id="37" name="椭圆 36"/>
                <p:cNvSpPr>
                  <a:spLocks noRot="1" noChangeAspect="1" noMove="1" noResize="1" noEditPoints="1" noAdjustHandles="1" noChangeArrowheads="1" noChangeShapeType="1" noTextEdit="1"/>
                </p:cNvSpPr>
                <p:nvPr/>
              </p:nvSpPr>
              <p:spPr>
                <a:xfrm>
                  <a:off x="7205173" y="2837549"/>
                  <a:ext cx="463137" cy="463138"/>
                </a:xfrm>
                <a:prstGeom prst="ellipse">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椭圆 17"/>
                <p:cNvSpPr/>
                <p:nvPr/>
              </p:nvSpPr>
              <p:spPr>
                <a:xfrm>
                  <a:off x="7205173" y="3574374"/>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9</m:t>
                            </m:r>
                          </m:sub>
                        </m:sSub>
                      </m:oMath>
                    </m:oMathPara>
                  </a14:m>
                  <a:endParaRPr kumimoji="1" lang="zh-CN" altLang="en-US" dirty="0"/>
                </a:p>
              </p:txBody>
            </p:sp>
          </mc:Choice>
          <mc:Fallback xmlns="">
            <p:sp>
              <p:nvSpPr>
                <p:cNvPr id="38" name="椭圆 37"/>
                <p:cNvSpPr>
                  <a:spLocks noRot="1" noChangeAspect="1" noMove="1" noResize="1" noEditPoints="1" noAdjustHandles="1" noChangeArrowheads="1" noChangeShapeType="1" noTextEdit="1"/>
                </p:cNvSpPr>
                <p:nvPr/>
              </p:nvSpPr>
              <p:spPr>
                <a:xfrm>
                  <a:off x="7205173" y="3574374"/>
                  <a:ext cx="463137" cy="463138"/>
                </a:xfrm>
                <a:prstGeom prst="ellipse">
                  <a:avLst/>
                </a:prstGeom>
                <a:blipFill rotWithShape="0">
                  <a:blip r:embed="rId13"/>
                  <a:stretch>
                    <a:fillRect/>
                  </a:stretch>
                </a:blipFill>
              </p:spPr>
              <p:txBody>
                <a:bodyPr/>
                <a:lstStyle/>
                <a:p>
                  <a:r>
                    <a:rPr lang="zh-CN" altLang="en-US">
                      <a:noFill/>
                    </a:rPr>
                    <a:t> </a:t>
                  </a:r>
                </a:p>
              </p:txBody>
            </p:sp>
          </mc:Fallback>
        </mc:AlternateContent>
        <p:cxnSp>
          <p:nvCxnSpPr>
            <p:cNvPr id="19" name="直线箭头连接符 18"/>
            <p:cNvCxnSpPr>
              <a:stCxn id="30" idx="6"/>
            </p:cNvCxnSpPr>
            <p:nvPr/>
          </p:nvCxnSpPr>
          <p:spPr>
            <a:xfrm>
              <a:off x="4418431" y="2301135"/>
              <a:ext cx="1197429" cy="38509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31" idx="6"/>
            </p:cNvCxnSpPr>
            <p:nvPr/>
          </p:nvCxnSpPr>
          <p:spPr>
            <a:xfrm flipV="1">
              <a:off x="4418431" y="2686232"/>
              <a:ext cx="1197429" cy="7529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32" idx="6"/>
            </p:cNvCxnSpPr>
            <p:nvPr/>
          </p:nvCxnSpPr>
          <p:spPr>
            <a:xfrm flipV="1">
              <a:off x="4418431" y="2686232"/>
              <a:ext cx="1197429" cy="189100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stCxn id="30" idx="6"/>
            </p:cNvCxnSpPr>
            <p:nvPr/>
          </p:nvCxnSpPr>
          <p:spPr>
            <a:xfrm>
              <a:off x="4418431" y="2301135"/>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stCxn id="30" idx="6"/>
            </p:cNvCxnSpPr>
            <p:nvPr/>
          </p:nvCxnSpPr>
          <p:spPr>
            <a:xfrm>
              <a:off x="4418431" y="2301135"/>
              <a:ext cx="1197429" cy="187487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stCxn id="31" idx="6"/>
            </p:cNvCxnSpPr>
            <p:nvPr/>
          </p:nvCxnSpPr>
          <p:spPr>
            <a:xfrm>
              <a:off x="4418431" y="3439187"/>
              <a:ext cx="1197429"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stCxn id="31" idx="6"/>
            </p:cNvCxnSpPr>
            <p:nvPr/>
          </p:nvCxnSpPr>
          <p:spPr>
            <a:xfrm>
              <a:off x="4418431" y="3439187"/>
              <a:ext cx="1197429" cy="7368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直线箭头连接符 25"/>
            <p:cNvCxnSpPr>
              <a:stCxn id="32" idx="6"/>
            </p:cNvCxnSpPr>
            <p:nvPr/>
          </p:nvCxnSpPr>
          <p:spPr>
            <a:xfrm flipV="1">
              <a:off x="4418431" y="3439187"/>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a:stCxn id="32" idx="6"/>
            </p:cNvCxnSpPr>
            <p:nvPr/>
          </p:nvCxnSpPr>
          <p:spPr>
            <a:xfrm flipV="1">
              <a:off x="4418431" y="4176012"/>
              <a:ext cx="1197429" cy="40122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p:nvPr/>
          </p:nvCxnSpPr>
          <p:spPr>
            <a:xfrm>
              <a:off x="6078997" y="2686232"/>
              <a:ext cx="1126176" cy="38288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9" name="直线箭头连接符 28"/>
            <p:cNvCxnSpPr/>
            <p:nvPr/>
          </p:nvCxnSpPr>
          <p:spPr>
            <a:xfrm flipV="1">
              <a:off x="6078997" y="3069118"/>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0" name="直线箭头连接符 29"/>
            <p:cNvCxnSpPr/>
            <p:nvPr/>
          </p:nvCxnSpPr>
          <p:spPr>
            <a:xfrm flipV="1">
              <a:off x="6078997" y="3069118"/>
              <a:ext cx="1126176" cy="11068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1" name="直线箭头连接符 30"/>
            <p:cNvCxnSpPr/>
            <p:nvPr/>
          </p:nvCxnSpPr>
          <p:spPr>
            <a:xfrm>
              <a:off x="6078997" y="2686232"/>
              <a:ext cx="1126176" cy="111971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2" name="直线箭头连接符 31"/>
            <p:cNvCxnSpPr/>
            <p:nvPr/>
          </p:nvCxnSpPr>
          <p:spPr>
            <a:xfrm>
              <a:off x="6078997" y="3439187"/>
              <a:ext cx="1126176" cy="36675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3" name="直线箭头连接符 32"/>
            <p:cNvCxnSpPr/>
            <p:nvPr/>
          </p:nvCxnSpPr>
          <p:spPr>
            <a:xfrm flipV="1">
              <a:off x="6078997" y="3805943"/>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60686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grpSp>
        <p:nvGrpSpPr>
          <p:cNvPr id="4" name="组 3"/>
          <p:cNvGrpSpPr/>
          <p:nvPr/>
        </p:nvGrpSpPr>
        <p:grpSpPr>
          <a:xfrm>
            <a:off x="8762457" y="2197038"/>
            <a:ext cx="2946613" cy="2225039"/>
            <a:chOff x="3777006" y="2069566"/>
            <a:chExt cx="3891304" cy="2739242"/>
          </a:xfrm>
        </p:grpSpPr>
        <mc:AlternateContent xmlns:mc="http://schemas.openxmlformats.org/markup-compatibility/2006" xmlns:a14="http://schemas.microsoft.com/office/drawing/2010/main">
          <mc:Choice Requires="a14">
            <p:sp>
              <p:nvSpPr>
                <p:cNvPr id="5" name="椭圆 4"/>
                <p:cNvSpPr/>
                <p:nvPr/>
              </p:nvSpPr>
              <p:spPr>
                <a:xfrm>
                  <a:off x="3955294" y="2069566"/>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5" name="椭圆 4"/>
                <p:cNvSpPr>
                  <a:spLocks noRot="1" noChangeAspect="1" noMove="1" noResize="1" noEditPoints="1" noAdjustHandles="1" noChangeArrowheads="1" noChangeShapeType="1" noTextEdit="1"/>
                </p:cNvSpPr>
                <p:nvPr/>
              </p:nvSpPr>
              <p:spPr>
                <a:xfrm>
                  <a:off x="3955294" y="2069566"/>
                  <a:ext cx="463137" cy="463138"/>
                </a:xfrm>
                <a:prstGeom prst="ellipse">
                  <a:avLst/>
                </a:prstGeom>
                <a:blipFill rotWithShape="0">
                  <a:blip r:embed="rId3"/>
                  <a:stretch>
                    <a:fillRect l="-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3955294"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𝑖</m:t>
                            </m:r>
                          </m:sub>
                        </m:sSub>
                      </m:oMath>
                    </m:oMathPara>
                  </a14:m>
                  <a:endParaRPr kumimoji="1" lang="zh-CN" altLang="en-US" dirty="0"/>
                </a:p>
              </p:txBody>
            </p:sp>
          </mc:Choice>
          <mc:Fallback xmlns="">
            <p:sp>
              <p:nvSpPr>
                <p:cNvPr id="6" name="椭圆 5"/>
                <p:cNvSpPr>
                  <a:spLocks noRot="1" noChangeAspect="1" noMove="1" noResize="1" noEditPoints="1" noAdjustHandles="1" noChangeArrowheads="1" noChangeShapeType="1" noTextEdit="1"/>
                </p:cNvSpPr>
                <p:nvPr/>
              </p:nvSpPr>
              <p:spPr>
                <a:xfrm>
                  <a:off x="3955294" y="3207618"/>
                  <a:ext cx="463137" cy="463138"/>
                </a:xfrm>
                <a:prstGeom prst="ellipse">
                  <a:avLst/>
                </a:prstGeom>
                <a:blipFill rotWithShape="0">
                  <a:blip r:embed="rId4"/>
                  <a:stretch>
                    <a:fillRect l="-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3955294" y="434567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784</m:t>
                            </m:r>
                          </m:sub>
                        </m:sSub>
                      </m:oMath>
                    </m:oMathPara>
                  </a14:m>
                  <a:endParaRPr kumimoji="1"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3955294" y="4345670"/>
                  <a:ext cx="463137" cy="463138"/>
                </a:xfrm>
                <a:prstGeom prst="ellipse">
                  <a:avLst/>
                </a:prstGeom>
                <a:blipFill rotWithShape="0">
                  <a:blip r:embed="rId5"/>
                  <a:stretch>
                    <a:fillRect l="-33333" r="-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flipH="1">
                  <a:off x="3777007" y="2702362"/>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flipH="1">
                  <a:off x="3777007" y="2702362"/>
                  <a:ext cx="819709" cy="276999"/>
                </a:xfrm>
                <a:prstGeom prst="rect">
                  <a:avLst/>
                </a:prstGeom>
                <a:blipFill rotWithShape="0">
                  <a:blip r:embed="rId6"/>
                  <a:stretch>
                    <a:fillRect b="-3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flipH="1">
                  <a:off x="3777006" y="3899013"/>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flipH="1">
                  <a:off x="3777006" y="3899013"/>
                  <a:ext cx="819709" cy="276999"/>
                </a:xfrm>
                <a:prstGeom prst="rect">
                  <a:avLst/>
                </a:prstGeom>
                <a:blipFill rotWithShape="0">
                  <a:blip r:embed="rId7"/>
                  <a:stretch>
                    <a:fillRect b="-3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5615860" y="245466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1</m:t>
                            </m:r>
                          </m:sub>
                        </m:sSub>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5615860" y="2454663"/>
                  <a:ext cx="463137" cy="463138"/>
                </a:xfrm>
                <a:prstGeom prst="ellipse">
                  <a:avLst/>
                </a:prstGeom>
                <a:blipFill rotWithShape="0">
                  <a:blip r:embed="rId8"/>
                  <a:stretch>
                    <a:fillRect l="-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5615860" y="32076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𝑖</m:t>
                            </m:r>
                          </m:sub>
                        </m:sSub>
                      </m:oMath>
                    </m:oMathPara>
                  </a14:m>
                  <a:endParaRPr kumimoji="1" lang="zh-CN" altLang="en-US" dirty="0"/>
                </a:p>
              </p:txBody>
            </p:sp>
          </mc:Choice>
          <mc:Fallback xmlns="">
            <p:sp>
              <p:nvSpPr>
                <p:cNvPr id="11" name="椭圆 10"/>
                <p:cNvSpPr>
                  <a:spLocks noRot="1" noChangeAspect="1" noMove="1" noResize="1" noEditPoints="1" noAdjustHandles="1" noChangeArrowheads="1" noChangeShapeType="1" noTextEdit="1"/>
                </p:cNvSpPr>
                <p:nvPr/>
              </p:nvSpPr>
              <p:spPr>
                <a:xfrm>
                  <a:off x="5615860" y="3207618"/>
                  <a:ext cx="463137" cy="463138"/>
                </a:xfrm>
                <a:prstGeom prst="ellipse">
                  <a:avLst/>
                </a:prstGeom>
                <a:blipFill rotWithShape="0">
                  <a:blip r:embed="rId9"/>
                  <a:stretch>
                    <a:fillRect l="-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5615860" y="3944443"/>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42</m:t>
                            </m:r>
                          </m:sub>
                        </m:sSub>
                      </m:oMath>
                    </m:oMathPara>
                  </a14:m>
                  <a:endParaRPr kumimoji="1" lang="zh-CN" altLang="en-US" dirty="0"/>
                </a:p>
              </p:txBody>
            </p:sp>
          </mc:Choice>
          <mc:Fallback xmlns="">
            <p:sp>
              <p:nvSpPr>
                <p:cNvPr id="12" name="椭圆 11"/>
                <p:cNvSpPr>
                  <a:spLocks noRot="1" noChangeAspect="1" noMove="1" noResize="1" noEditPoints="1" noAdjustHandles="1" noChangeArrowheads="1" noChangeShapeType="1" noTextEdit="1"/>
                </p:cNvSpPr>
                <p:nvPr/>
              </p:nvSpPr>
              <p:spPr>
                <a:xfrm>
                  <a:off x="5615860" y="3944443"/>
                  <a:ext cx="463137" cy="463138"/>
                </a:xfrm>
                <a:prstGeom prst="ellipse">
                  <a:avLst/>
                </a:prstGeom>
                <a:blipFill rotWithShape="0">
                  <a:blip r:embed="rId10"/>
                  <a:stretch>
                    <a:fillRect l="-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flipH="1">
                  <a:off x="5437572" y="2930619"/>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flipH="1">
                  <a:off x="5437572" y="2930619"/>
                  <a:ext cx="819709" cy="276999"/>
                </a:xfrm>
                <a:prstGeom prst="rect">
                  <a:avLst/>
                </a:prstGeom>
                <a:blipFill rotWithShape="0">
                  <a:blip r:embed="rId11"/>
                  <a:stretch>
                    <a:fillRect b="-3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flipH="1">
                  <a:off x="5437572" y="3667444"/>
                  <a:ext cx="8197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rPr>
                          <m:t>⋮</m:t>
                        </m:r>
                      </m:oMath>
                    </m:oMathPara>
                  </a14:m>
                  <a:endParaRPr kumimoji="1"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flipH="1">
                  <a:off x="5437572" y="3667444"/>
                  <a:ext cx="819709" cy="276999"/>
                </a:xfrm>
                <a:prstGeom prst="rect">
                  <a:avLst/>
                </a:prstGeom>
                <a:blipFill rotWithShape="0">
                  <a:blip r:embed="rId11"/>
                  <a:stretch>
                    <a:fillRect b="-3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p:cNvSpPr/>
                <p:nvPr/>
              </p:nvSpPr>
              <p:spPr>
                <a:xfrm>
                  <a:off x="7205173" y="28375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0</m:t>
                            </m:r>
                          </m:sub>
                        </m:sSub>
                      </m:oMath>
                    </m:oMathPara>
                  </a14:m>
                  <a:endParaRPr kumimoji="1" lang="zh-CN" altLang="en-US" dirty="0"/>
                </a:p>
              </p:txBody>
            </p:sp>
          </mc:Choice>
          <mc:Fallback xmlns="">
            <p:sp>
              <p:nvSpPr>
                <p:cNvPr id="15" name="椭圆 14"/>
                <p:cNvSpPr>
                  <a:spLocks noRot="1" noChangeAspect="1" noMove="1" noResize="1" noEditPoints="1" noAdjustHandles="1" noChangeArrowheads="1" noChangeShapeType="1" noTextEdit="1"/>
                </p:cNvSpPr>
                <p:nvPr/>
              </p:nvSpPr>
              <p:spPr>
                <a:xfrm>
                  <a:off x="7205173" y="2837549"/>
                  <a:ext cx="463137" cy="463138"/>
                </a:xfrm>
                <a:prstGeom prst="ellipse">
                  <a:avLst/>
                </a:prstGeom>
                <a:blipFill rotWithShape="0">
                  <a:blip r:embed="rId12"/>
                  <a:stretch>
                    <a:fillRect l="-11475"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p:cNvSpPr/>
                <p:nvPr/>
              </p:nvSpPr>
              <p:spPr>
                <a:xfrm>
                  <a:off x="7205173" y="3574374"/>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𝑦</m:t>
                            </m:r>
                          </m:e>
                          <m:sub>
                            <m:r>
                              <a:rPr kumimoji="1" lang="en-US" altLang="zh-CN" b="0" i="1" smtClean="0">
                                <a:latin typeface="Cambria Math" charset="0"/>
                              </a:rPr>
                              <m:t>9</m:t>
                            </m:r>
                          </m:sub>
                        </m:sSub>
                      </m:oMath>
                    </m:oMathPara>
                  </a14:m>
                  <a:endParaRPr kumimoji="1" lang="zh-CN" altLang="en-US" dirty="0"/>
                </a:p>
              </p:txBody>
            </p:sp>
          </mc:Choice>
          <mc:Fallback xmlns="">
            <p:sp>
              <p:nvSpPr>
                <p:cNvPr id="16" name="椭圆 15"/>
                <p:cNvSpPr>
                  <a:spLocks noRot="1" noChangeAspect="1" noMove="1" noResize="1" noEditPoints="1" noAdjustHandles="1" noChangeArrowheads="1" noChangeShapeType="1" noTextEdit="1"/>
                </p:cNvSpPr>
                <p:nvPr/>
              </p:nvSpPr>
              <p:spPr>
                <a:xfrm>
                  <a:off x="7205173" y="3574374"/>
                  <a:ext cx="463137" cy="463138"/>
                </a:xfrm>
                <a:prstGeom prst="ellipse">
                  <a:avLst/>
                </a:prstGeom>
                <a:blipFill rotWithShape="0">
                  <a:blip r:embed="rId13"/>
                  <a:stretch>
                    <a:fillRect l="-11475" b="-3077"/>
                  </a:stretch>
                </a:blipFill>
              </p:spPr>
              <p:txBody>
                <a:bodyPr/>
                <a:lstStyle/>
                <a:p>
                  <a:r>
                    <a:rPr lang="zh-CN" altLang="en-US">
                      <a:noFill/>
                    </a:rPr>
                    <a:t> </a:t>
                  </a:r>
                </a:p>
              </p:txBody>
            </p:sp>
          </mc:Fallback>
        </mc:AlternateContent>
        <p:cxnSp>
          <p:nvCxnSpPr>
            <p:cNvPr id="17" name="直线箭头连接符 16"/>
            <p:cNvCxnSpPr>
              <a:stCxn id="28" idx="6"/>
            </p:cNvCxnSpPr>
            <p:nvPr/>
          </p:nvCxnSpPr>
          <p:spPr>
            <a:xfrm>
              <a:off x="4418431" y="2301135"/>
              <a:ext cx="1197429" cy="38509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29" idx="6"/>
            </p:cNvCxnSpPr>
            <p:nvPr/>
          </p:nvCxnSpPr>
          <p:spPr>
            <a:xfrm flipV="1">
              <a:off x="4418431" y="2686232"/>
              <a:ext cx="1197429" cy="7529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线箭头连接符 18"/>
            <p:cNvCxnSpPr>
              <a:stCxn id="30" idx="6"/>
            </p:cNvCxnSpPr>
            <p:nvPr/>
          </p:nvCxnSpPr>
          <p:spPr>
            <a:xfrm flipV="1">
              <a:off x="4418431" y="2686232"/>
              <a:ext cx="1197429" cy="189100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28" idx="6"/>
            </p:cNvCxnSpPr>
            <p:nvPr/>
          </p:nvCxnSpPr>
          <p:spPr>
            <a:xfrm>
              <a:off x="4418431" y="2301135"/>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28" idx="6"/>
            </p:cNvCxnSpPr>
            <p:nvPr/>
          </p:nvCxnSpPr>
          <p:spPr>
            <a:xfrm>
              <a:off x="4418431" y="2301135"/>
              <a:ext cx="1197429" cy="187487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stCxn id="29" idx="6"/>
            </p:cNvCxnSpPr>
            <p:nvPr/>
          </p:nvCxnSpPr>
          <p:spPr>
            <a:xfrm>
              <a:off x="4418431" y="3439187"/>
              <a:ext cx="1197429"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stCxn id="29" idx="6"/>
            </p:cNvCxnSpPr>
            <p:nvPr/>
          </p:nvCxnSpPr>
          <p:spPr>
            <a:xfrm>
              <a:off x="4418431" y="3439187"/>
              <a:ext cx="1197429" cy="7368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直线箭头连接符 23"/>
            <p:cNvCxnSpPr>
              <a:stCxn id="30" idx="6"/>
            </p:cNvCxnSpPr>
            <p:nvPr/>
          </p:nvCxnSpPr>
          <p:spPr>
            <a:xfrm flipV="1">
              <a:off x="4418431" y="3439187"/>
              <a:ext cx="1197429" cy="113805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5" name="直线箭头连接符 24"/>
            <p:cNvCxnSpPr>
              <a:stCxn id="30" idx="6"/>
            </p:cNvCxnSpPr>
            <p:nvPr/>
          </p:nvCxnSpPr>
          <p:spPr>
            <a:xfrm flipV="1">
              <a:off x="4418431" y="4176012"/>
              <a:ext cx="1197429" cy="40122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直线箭头连接符 25"/>
            <p:cNvCxnSpPr/>
            <p:nvPr/>
          </p:nvCxnSpPr>
          <p:spPr>
            <a:xfrm>
              <a:off x="6078997" y="2686232"/>
              <a:ext cx="1126176" cy="38288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p:nvPr/>
          </p:nvCxnSpPr>
          <p:spPr>
            <a:xfrm flipV="1">
              <a:off x="6078997" y="3069118"/>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p:nvPr/>
          </p:nvCxnSpPr>
          <p:spPr>
            <a:xfrm flipV="1">
              <a:off x="6078997" y="3069118"/>
              <a:ext cx="1126176" cy="11068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9" name="直线箭头连接符 28"/>
            <p:cNvCxnSpPr/>
            <p:nvPr/>
          </p:nvCxnSpPr>
          <p:spPr>
            <a:xfrm>
              <a:off x="6078997" y="2686232"/>
              <a:ext cx="1126176" cy="111971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0" name="直线箭头连接符 29"/>
            <p:cNvCxnSpPr/>
            <p:nvPr/>
          </p:nvCxnSpPr>
          <p:spPr>
            <a:xfrm>
              <a:off x="6078997" y="3439187"/>
              <a:ext cx="1126176" cy="36675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1" name="直线箭头连接符 30"/>
            <p:cNvCxnSpPr/>
            <p:nvPr/>
          </p:nvCxnSpPr>
          <p:spPr>
            <a:xfrm flipV="1">
              <a:off x="6078997" y="3805943"/>
              <a:ext cx="1126176" cy="3700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aphicFrame>
        <p:nvGraphicFramePr>
          <p:cNvPr id="33" name="表格 32"/>
          <p:cNvGraphicFramePr>
            <a:graphicFrameLocks noGrp="1"/>
          </p:cNvGraphicFramePr>
          <p:nvPr>
            <p:extLst>
              <p:ext uri="{D42A27DB-BD31-4B8C-83A1-F6EECF244321}">
                <p14:modId xmlns:p14="http://schemas.microsoft.com/office/powerpoint/2010/main" val="2092111811"/>
              </p:ext>
            </p:extLst>
          </p:nvPr>
        </p:nvGraphicFramePr>
        <p:xfrm>
          <a:off x="1451579" y="2197037"/>
          <a:ext cx="7141031" cy="2225040"/>
        </p:xfrm>
        <a:graphic>
          <a:graphicData uri="http://schemas.openxmlformats.org/drawingml/2006/table">
            <a:tbl>
              <a:tblPr firstRow="1" bandRow="1">
                <a:tableStyleId>{5C22544A-7EE6-4342-B048-85BDC9FD1C3A}</a:tableStyleId>
              </a:tblPr>
              <a:tblGrid>
                <a:gridCol w="1689291"/>
                <a:gridCol w="1881226"/>
                <a:gridCol w="1785257"/>
                <a:gridCol w="1785257"/>
              </a:tblGrid>
              <a:tr h="370840">
                <a:tc>
                  <a:txBody>
                    <a:bodyPr/>
                    <a:lstStyle/>
                    <a:p>
                      <a:pPr algn="ctr"/>
                      <a:endParaRPr lang="zh-CN" altLang="en-US" dirty="0"/>
                    </a:p>
                  </a:txBody>
                  <a:tcPr/>
                </a:tc>
                <a:tc>
                  <a:txBody>
                    <a:bodyPr/>
                    <a:lstStyle/>
                    <a:p>
                      <a:pPr algn="ctr"/>
                      <a:r>
                        <a:rPr lang="zh-CN" altLang="en-US" dirty="0" smtClean="0"/>
                        <a:t>神经元数目</a:t>
                      </a:r>
                      <a:endParaRPr lang="zh-CN" altLang="en-US" dirty="0"/>
                    </a:p>
                  </a:txBody>
                  <a:tcPr/>
                </a:tc>
                <a:tc>
                  <a:txBody>
                    <a:bodyPr/>
                    <a:lstStyle/>
                    <a:p>
                      <a:pPr algn="ctr"/>
                      <a:r>
                        <a:rPr lang="zh-CN" altLang="en-US" dirty="0" smtClean="0"/>
                        <a:t>神经元结构</a:t>
                      </a:r>
                      <a:endParaRPr lang="zh-CN" altLang="en-US" dirty="0"/>
                    </a:p>
                  </a:txBody>
                  <a:tcPr/>
                </a:tc>
                <a:tc>
                  <a:txBody>
                    <a:bodyPr/>
                    <a:lstStyle/>
                    <a:p>
                      <a:pPr algn="ctr"/>
                      <a:r>
                        <a:rPr lang="zh-CN" altLang="en-US" dirty="0" smtClean="0"/>
                        <a:t>神经元激活函数</a:t>
                      </a:r>
                      <a:endParaRPr lang="zh-CN" altLang="en-US" dirty="0"/>
                    </a:p>
                  </a:txBody>
                  <a:tcPr/>
                </a:tc>
              </a:tr>
              <a:tr h="370840">
                <a:tc>
                  <a:txBody>
                    <a:bodyPr/>
                    <a:lstStyle/>
                    <a:p>
                      <a:pPr algn="ctr"/>
                      <a:r>
                        <a:rPr lang="zh-CN" altLang="en-US" dirty="0" smtClean="0"/>
                        <a:t>输入层</a:t>
                      </a:r>
                      <a:endParaRPr lang="zh-CN" altLang="en-US" dirty="0"/>
                    </a:p>
                  </a:txBody>
                  <a:tcPr/>
                </a:tc>
                <a:tc>
                  <a:txBody>
                    <a:bodyPr/>
                    <a:lstStyle/>
                    <a:p>
                      <a:pPr algn="ctr"/>
                      <a:r>
                        <a:rPr lang="zh-CN" altLang="en-US" dirty="0" smtClean="0"/>
                        <a:t>√？</a:t>
                      </a:r>
                      <a:endParaRPr lang="zh-CN" altLang="en-US" dirty="0"/>
                    </a:p>
                  </a:txBody>
                  <a:tcPr/>
                </a:tc>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r>
              <a:tr h="370840">
                <a:tc>
                  <a:txBody>
                    <a:bodyPr/>
                    <a:lstStyle/>
                    <a:p>
                      <a:pPr algn="ctr"/>
                      <a:r>
                        <a:rPr lang="zh-CN" altLang="en-US" dirty="0" smtClean="0"/>
                        <a:t>隐含层</a:t>
                      </a:r>
                      <a:r>
                        <a:rPr lang="en-US" altLang="zh-CN" dirty="0" smtClean="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r>
              <a:tr h="370840">
                <a:tc>
                  <a:txBody>
                    <a:bodyPr/>
                    <a:lstStyle/>
                    <a:p>
                      <a:pPr algn="ctr"/>
                      <a:r>
                        <a:rPr lang="zh-CN" altLang="en-US" dirty="0" smtClean="0"/>
                        <a:t>隐含层</a:t>
                      </a:r>
                      <a:r>
                        <a:rPr lang="en-US" altLang="zh-CN" dirty="0" err="1" smtClean="0"/>
                        <a:t>i</a:t>
                      </a:r>
                      <a:endParaRPr lang="en-US" altLang="zh-CN"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r>
              <a:tr h="370840">
                <a:tc>
                  <a:txBody>
                    <a:bodyPr/>
                    <a:lstStyle/>
                    <a:p>
                      <a:pPr algn="ctr"/>
                      <a:r>
                        <a:rPr lang="zh-CN" altLang="en-US" dirty="0" smtClean="0"/>
                        <a:t>隐含层</a:t>
                      </a:r>
                      <a:r>
                        <a:rPr lang="en-US" altLang="zh-CN" dirty="0" smtClean="0"/>
                        <a:t>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r>
              <a:tr h="370840">
                <a:tc>
                  <a:txBody>
                    <a:bodyPr/>
                    <a:lstStyle/>
                    <a:p>
                      <a:pPr algn="ctr"/>
                      <a:r>
                        <a:rPr lang="zh-CN" altLang="en-US" dirty="0" smtClean="0"/>
                        <a:t>输出层</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tc>
              </a:tr>
            </a:tbl>
          </a:graphicData>
        </a:graphic>
      </p:graphicFrame>
      <p:sp>
        <p:nvSpPr>
          <p:cNvPr id="34" name="文本框 33"/>
          <p:cNvSpPr txBox="1"/>
          <p:nvPr/>
        </p:nvSpPr>
        <p:spPr>
          <a:xfrm>
            <a:off x="1451579" y="4765360"/>
            <a:ext cx="2859164" cy="1200329"/>
          </a:xfrm>
          <a:prstGeom prst="rect">
            <a:avLst/>
          </a:prstGeom>
          <a:noFill/>
        </p:spPr>
        <p:txBody>
          <a:bodyPr wrap="square" rtlCol="0">
            <a:spAutoFit/>
          </a:bodyPr>
          <a:lstStyle/>
          <a:p>
            <a:r>
              <a:rPr kumimoji="1" lang="zh-CN" altLang="en-US" dirty="0" smtClean="0"/>
              <a:t>还需要确定的：</a:t>
            </a:r>
            <a:endParaRPr kumimoji="1" lang="en-US" altLang="zh-CN" dirty="0" smtClean="0"/>
          </a:p>
          <a:p>
            <a:pPr marL="342900" indent="-342900">
              <a:buAutoNum type="arabicPeriod"/>
            </a:pPr>
            <a:r>
              <a:rPr kumimoji="1" lang="zh-CN" altLang="en-US" dirty="0" smtClean="0"/>
              <a:t>隐含层的数目</a:t>
            </a:r>
            <a:endParaRPr kumimoji="1" lang="en-US" altLang="zh-CN" dirty="0" smtClean="0"/>
          </a:p>
          <a:p>
            <a:pPr marL="342900" indent="-342900">
              <a:buAutoNum type="arabicPeriod"/>
            </a:pPr>
            <a:r>
              <a:rPr kumimoji="1" lang="zh-CN" altLang="en-US" dirty="0" smtClean="0"/>
              <a:t>损失函数的计算</a:t>
            </a:r>
            <a:endParaRPr kumimoji="1" lang="en-US" altLang="zh-CN" dirty="0" smtClean="0"/>
          </a:p>
          <a:p>
            <a:pPr marL="342900" indent="-342900">
              <a:buAutoNum type="arabicPeriod"/>
            </a:pPr>
            <a:r>
              <a:rPr kumimoji="1" lang="zh-CN" altLang="en-US" dirty="0" smtClean="0"/>
              <a:t>梯度调整的方法</a:t>
            </a:r>
            <a:endParaRPr kumimoji="1" lang="en-US" altLang="zh-CN" dirty="0" smtClean="0"/>
          </a:p>
        </p:txBody>
      </p:sp>
    </p:spTree>
    <p:extLst>
      <p:ext uri="{BB962C8B-B14F-4D97-AF65-F5344CB8AC3E}">
        <p14:creationId xmlns:p14="http://schemas.microsoft.com/office/powerpoint/2010/main" val="34051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回顾</a:t>
            </a:r>
            <a:endParaRPr kumimoji="1" lang="zh-CN" altLang="en-US" dirty="0"/>
          </a:p>
        </p:txBody>
      </p:sp>
      <p:sp>
        <p:nvSpPr>
          <p:cNvPr id="3" name="内容占位符 2"/>
          <p:cNvSpPr>
            <a:spLocks noGrp="1"/>
          </p:cNvSpPr>
          <p:nvPr>
            <p:ph idx="1"/>
          </p:nvPr>
        </p:nvSpPr>
        <p:spPr/>
        <p:txBody>
          <a:bodyPr/>
          <a:lstStyle/>
          <a:p>
            <a:r>
              <a:rPr kumimoji="1" lang="en-US" altLang="zh-CN" dirty="0" smtClean="0"/>
              <a:t>MNIST</a:t>
            </a:r>
            <a:r>
              <a:rPr kumimoji="1" lang="zh-CN" altLang="en-US" dirty="0" smtClean="0"/>
              <a:t>数据集</a:t>
            </a:r>
            <a:endParaRPr kumimoji="1" lang="en-US" altLang="zh-CN" dirty="0" smtClean="0"/>
          </a:p>
          <a:p>
            <a:r>
              <a:rPr kumimoji="1" lang="zh-CN" altLang="en-US" dirty="0" smtClean="0"/>
              <a:t>激活函数及其作用</a:t>
            </a:r>
            <a:endParaRPr kumimoji="1" lang="en-US" altLang="zh-CN" dirty="0" smtClean="0"/>
          </a:p>
          <a:p>
            <a:r>
              <a:rPr kumimoji="1" lang="zh-CN" altLang="en-US" dirty="0" smtClean="0"/>
              <a:t>神经网络过拟合问题</a:t>
            </a:r>
            <a:r>
              <a:rPr kumimoji="1" lang="en-US" altLang="zh-CN" dirty="0" smtClean="0"/>
              <a:t>(</a:t>
            </a:r>
            <a:r>
              <a:rPr kumimoji="1" lang="zh-CN" altLang="en-US" dirty="0" smtClean="0"/>
              <a:t>简单介绍</a:t>
            </a:r>
            <a:r>
              <a:rPr kumimoji="1" lang="en-US" altLang="zh-CN" dirty="0" smtClean="0"/>
              <a:t>)</a:t>
            </a:r>
          </a:p>
          <a:p>
            <a:r>
              <a:rPr kumimoji="1" lang="zh-CN" altLang="en-US" dirty="0" smtClean="0"/>
              <a:t>设计一个神经网络需要确定什么</a:t>
            </a:r>
            <a:endParaRPr kumimoji="1" lang="en-US" altLang="zh-CN" dirty="0" smtClean="0"/>
          </a:p>
        </p:txBody>
      </p:sp>
    </p:spTree>
    <p:extLst>
      <p:ext uri="{BB962C8B-B14F-4D97-AF65-F5344CB8AC3E}">
        <p14:creationId xmlns:p14="http://schemas.microsoft.com/office/powerpoint/2010/main" val="17577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Imagenet</a:t>
            </a:r>
            <a:r>
              <a:rPr kumimoji="1" lang="zh-CN" altLang="en-US" dirty="0" smtClean="0"/>
              <a:t>演示</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2093001" y="2621767"/>
            <a:ext cx="8320429" cy="3449638"/>
          </a:xfrm>
          <a:prstGeom prst="rect">
            <a:avLst/>
          </a:prstGeom>
        </p:spPr>
      </p:pic>
      <p:sp>
        <p:nvSpPr>
          <p:cNvPr id="5" name="文本框 4"/>
          <p:cNvSpPr txBox="1"/>
          <p:nvPr/>
        </p:nvSpPr>
        <p:spPr>
          <a:xfrm>
            <a:off x="2093001" y="2053094"/>
            <a:ext cx="1401288" cy="369332"/>
          </a:xfrm>
          <a:prstGeom prst="rect">
            <a:avLst/>
          </a:prstGeom>
          <a:noFill/>
        </p:spPr>
        <p:txBody>
          <a:bodyPr wrap="square" rtlCol="0">
            <a:spAutoFit/>
          </a:bodyPr>
          <a:lstStyle/>
          <a:p>
            <a:r>
              <a:rPr kumimoji="1" lang="zh-CN" altLang="en-US" dirty="0" smtClean="0">
                <a:hlinkClick r:id="rId4"/>
              </a:rPr>
              <a:t>演示</a:t>
            </a:r>
            <a:r>
              <a:rPr kumimoji="1" lang="zh-CN" altLang="en-US" dirty="0" smtClean="0">
                <a:hlinkClick r:id="rId5"/>
              </a:rPr>
              <a:t>地址</a:t>
            </a:r>
            <a:endParaRPr kumimoji="1" lang="zh-CN" altLang="en-US" dirty="0"/>
          </a:p>
        </p:txBody>
      </p:sp>
    </p:spTree>
    <p:extLst>
      <p:ext uri="{BB962C8B-B14F-4D97-AF65-F5344CB8AC3E}">
        <p14:creationId xmlns:p14="http://schemas.microsoft.com/office/powerpoint/2010/main" val="132698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扩展</a:t>
            </a:r>
            <a:endParaRPr kumimoji="1" lang="zh-CN" altLang="en-US" dirty="0"/>
          </a:p>
        </p:txBody>
      </p:sp>
      <p:sp>
        <p:nvSpPr>
          <p:cNvPr id="3" name="内容占位符 2"/>
          <p:cNvSpPr>
            <a:spLocks noGrp="1"/>
          </p:cNvSpPr>
          <p:nvPr>
            <p:ph idx="1"/>
          </p:nvPr>
        </p:nvSpPr>
        <p:spPr/>
        <p:txBody>
          <a:bodyPr/>
          <a:lstStyle/>
          <a:p>
            <a:r>
              <a:rPr kumimoji="1" lang="zh-CN" altLang="en-US" dirty="0" smtClean="0"/>
              <a:t>卷积神经网络（</a:t>
            </a:r>
            <a:r>
              <a:rPr kumimoji="1" lang="en-US" altLang="zh-CN" dirty="0" smtClean="0"/>
              <a:t>Convolutional Neural Network</a:t>
            </a:r>
            <a:r>
              <a:rPr kumimoji="1" lang="zh-CN" altLang="en-US" dirty="0" smtClean="0"/>
              <a:t>，</a:t>
            </a:r>
            <a:r>
              <a:rPr kumimoji="1" lang="en-US" altLang="zh-CN" dirty="0" smtClean="0"/>
              <a:t>CNN</a:t>
            </a:r>
            <a:r>
              <a:rPr kumimoji="1" lang="zh-CN" altLang="en-US" dirty="0" smtClean="0"/>
              <a:t>）</a:t>
            </a:r>
            <a:endParaRPr kumimoji="1" lang="en-US" altLang="zh-CN" dirty="0" smtClean="0"/>
          </a:p>
          <a:p>
            <a:r>
              <a:rPr kumimoji="1" lang="zh-CN" altLang="en-US" dirty="0" smtClean="0"/>
              <a:t>循环神经</a:t>
            </a:r>
            <a:r>
              <a:rPr kumimoji="1" lang="zh-CN" altLang="en-US" dirty="0"/>
              <a:t>网络</a:t>
            </a:r>
            <a:r>
              <a:rPr kumimoji="1" lang="zh-CN" altLang="en-US" dirty="0" smtClean="0"/>
              <a:t>（</a:t>
            </a:r>
            <a:r>
              <a:rPr lang="en-US" altLang="zh-CN" dirty="0"/>
              <a:t>Recurrent Neural Network</a:t>
            </a:r>
            <a:r>
              <a:rPr kumimoji="1" lang="zh-CN" altLang="en-US" dirty="0" smtClean="0"/>
              <a:t>，</a:t>
            </a:r>
            <a:r>
              <a:rPr kumimoji="1" lang="en-US" altLang="zh-CN" dirty="0" smtClean="0"/>
              <a:t>RNN</a:t>
            </a:r>
            <a:r>
              <a:rPr kumimoji="1" lang="zh-CN" altLang="en-US" dirty="0" smtClean="0"/>
              <a:t>）</a:t>
            </a:r>
            <a:endParaRPr kumimoji="1" lang="en-US" altLang="zh-CN" dirty="0" smtClean="0"/>
          </a:p>
          <a:p>
            <a:r>
              <a:rPr kumimoji="1" lang="zh-CN" altLang="en-US" dirty="0" smtClean="0"/>
              <a:t>增强学习（</a:t>
            </a:r>
            <a:r>
              <a:rPr lang="en-US" altLang="zh-CN" dirty="0"/>
              <a:t>Reinforcement </a:t>
            </a:r>
            <a:r>
              <a:rPr lang="en-US" altLang="zh-CN" dirty="0" smtClean="0"/>
              <a:t>Learning</a:t>
            </a:r>
            <a:r>
              <a:rPr lang="zh-CN" altLang="en-US" dirty="0" smtClean="0"/>
              <a:t>，</a:t>
            </a:r>
            <a:r>
              <a:rPr lang="en-US" altLang="zh-CN" dirty="0" smtClean="0"/>
              <a:t>RL</a:t>
            </a:r>
            <a:r>
              <a:rPr kumimoji="1" lang="zh-CN" altLang="en-US" dirty="0" smtClean="0"/>
              <a:t>）</a:t>
            </a:r>
            <a:endParaRPr kumimoji="1" lang="en-US" altLang="zh-CN" dirty="0" smtClean="0"/>
          </a:p>
          <a:p>
            <a:r>
              <a:rPr kumimoji="1" lang="zh-CN" altLang="en-US" dirty="0" smtClean="0"/>
              <a:t>机器学习（</a:t>
            </a:r>
            <a:r>
              <a:rPr kumimoji="1" lang="en-US" altLang="zh-CN" dirty="0" smtClean="0"/>
              <a:t>Machine Learning</a:t>
            </a:r>
            <a:r>
              <a:rPr kumimoji="1" lang="zh-CN" altLang="en-US" dirty="0" smtClean="0"/>
              <a:t>， </a:t>
            </a:r>
            <a:r>
              <a:rPr kumimoji="1" lang="en-US" altLang="zh-CN" dirty="0" smtClean="0"/>
              <a:t>*L</a:t>
            </a:r>
            <a:r>
              <a:rPr kumimoji="1" lang="zh-CN" altLang="en-US" dirty="0" smtClean="0"/>
              <a:t>）</a:t>
            </a:r>
            <a:endParaRPr kumimoji="1" lang="en-US" altLang="zh-CN" dirty="0" smtClean="0"/>
          </a:p>
          <a:p>
            <a:r>
              <a:rPr kumimoji="1" lang="zh-CN" altLang="en-US" dirty="0" smtClean="0"/>
              <a:t>自编码器（</a:t>
            </a:r>
            <a:r>
              <a:rPr lang="en-US" altLang="zh-CN" dirty="0" smtClean="0"/>
              <a:t>Auto</a:t>
            </a:r>
            <a:r>
              <a:rPr lang="zh-CN" altLang="en-US" dirty="0"/>
              <a:t> </a:t>
            </a:r>
            <a:r>
              <a:rPr lang="en-US" altLang="zh-CN" dirty="0" smtClean="0"/>
              <a:t>Encoder</a:t>
            </a:r>
            <a:r>
              <a:rPr lang="zh-CN" altLang="en-US" dirty="0" smtClean="0"/>
              <a:t>，</a:t>
            </a:r>
            <a:r>
              <a:rPr lang="en-US" altLang="zh-CN" dirty="0" smtClean="0"/>
              <a:t>AE</a:t>
            </a:r>
            <a:r>
              <a:rPr kumimoji="1" lang="zh-CN" altLang="en-US" dirty="0" smtClean="0"/>
              <a:t>）</a:t>
            </a:r>
            <a:endParaRPr kumimoji="1" lang="en-US" altLang="zh-CN" dirty="0"/>
          </a:p>
          <a:p>
            <a:endParaRPr kumimoji="1" lang="zh-CN" altLang="en-US" dirty="0"/>
          </a:p>
        </p:txBody>
      </p:sp>
    </p:spTree>
    <p:extLst>
      <p:ext uri="{BB962C8B-B14F-4D97-AF65-F5344CB8AC3E}">
        <p14:creationId xmlns:p14="http://schemas.microsoft.com/office/powerpoint/2010/main" val="6553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推荐</a:t>
            </a:r>
            <a:endParaRPr kumimoji="1" lang="zh-CN" altLang="en-US" dirty="0"/>
          </a:p>
        </p:txBody>
      </p:sp>
      <p:sp>
        <p:nvSpPr>
          <p:cNvPr id="3" name="内容占位符 2"/>
          <p:cNvSpPr>
            <a:spLocks noGrp="1"/>
          </p:cNvSpPr>
          <p:nvPr>
            <p:ph idx="1"/>
          </p:nvPr>
        </p:nvSpPr>
        <p:spPr/>
        <p:txBody>
          <a:bodyPr/>
          <a:lstStyle/>
          <a:p>
            <a:r>
              <a:rPr kumimoji="1" lang="en-US" altLang="zh-CN" dirty="0" smtClean="0"/>
              <a:t>Coursera</a:t>
            </a:r>
            <a:r>
              <a:rPr kumimoji="1" lang="zh-CN" altLang="en-US" dirty="0" smtClean="0"/>
              <a:t> 吴恩达机器学习入门课程</a:t>
            </a:r>
            <a:endParaRPr kumimoji="1" lang="en-US" altLang="zh-CN" dirty="0" smtClean="0"/>
          </a:p>
          <a:p>
            <a:r>
              <a:rPr kumimoji="1" lang="en-US" altLang="zh-CN" dirty="0" err="1" smtClean="0"/>
              <a:t>Tensorflow.js</a:t>
            </a:r>
            <a:endParaRPr kumimoji="1" lang="en-US" altLang="zh-CN" dirty="0" smtClean="0"/>
          </a:p>
          <a:p>
            <a:r>
              <a:rPr kumimoji="1" lang="zh-CN" altLang="en-US" dirty="0" smtClean="0"/>
              <a:t>微信公众号：机器之</a:t>
            </a:r>
            <a:r>
              <a:rPr kumimoji="1" lang="zh-CN" altLang="en-US" dirty="0" smtClean="0"/>
              <a:t>心</a:t>
            </a:r>
            <a:r>
              <a:rPr kumimoji="1" lang="zh-CN" altLang="en-US" dirty="0" smtClean="0"/>
              <a:t>，</a:t>
            </a:r>
            <a:r>
              <a:rPr kumimoji="1" lang="en-US" altLang="zh-CN" dirty="0" smtClean="0"/>
              <a:t>AI</a:t>
            </a:r>
            <a:r>
              <a:rPr kumimoji="1" lang="zh-CN" altLang="en-US" dirty="0" smtClean="0"/>
              <a:t>前线</a:t>
            </a:r>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34259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感谢</a:t>
            </a:r>
            <a:endParaRPr kumimoji="1" lang="zh-CN" altLang="en-US" dirty="0"/>
          </a:p>
        </p:txBody>
      </p:sp>
      <p:sp>
        <p:nvSpPr>
          <p:cNvPr id="3" name="内容占位符 2"/>
          <p:cNvSpPr>
            <a:spLocks noGrp="1"/>
          </p:cNvSpPr>
          <p:nvPr>
            <p:ph idx="1"/>
          </p:nvPr>
        </p:nvSpPr>
        <p:spPr/>
        <p:txBody>
          <a:bodyPr/>
          <a:lstStyle/>
          <a:p>
            <a:r>
              <a:rPr kumimoji="1" lang="zh-CN" altLang="en-US" dirty="0" smtClean="0"/>
              <a:t>感谢大家聆听哈，希望有帮助</a:t>
            </a:r>
            <a:endParaRPr kumimoji="1" lang="zh-CN" altLang="en-US" dirty="0"/>
          </a:p>
        </p:txBody>
      </p:sp>
    </p:spTree>
    <p:extLst>
      <p:ext uri="{BB962C8B-B14F-4D97-AF65-F5344CB8AC3E}">
        <p14:creationId xmlns:p14="http://schemas.microsoft.com/office/powerpoint/2010/main" val="9165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pic>
        <p:nvPicPr>
          <p:cNvPr id="9" name="内容占位符 9"/>
          <p:cNvPicPr>
            <a:picLocks noGrp="1" noChangeAspect="1"/>
          </p:cNvPicPr>
          <p:nvPr>
            <p:ph idx="1"/>
          </p:nvPr>
        </p:nvPicPr>
        <p:blipFill>
          <a:blip r:embed="rId3"/>
          <a:stretch>
            <a:fillRect/>
          </a:stretch>
        </p:blipFill>
        <p:spPr>
          <a:xfrm>
            <a:off x="454134" y="2056046"/>
            <a:ext cx="5918091" cy="3449638"/>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575806" y="2039053"/>
                <a:ext cx="3253968" cy="369332"/>
              </a:xfrm>
              <a:prstGeom prst="rect">
                <a:avLst/>
              </a:prstGeom>
            </p:spPr>
            <p:txBody>
              <a:bodyPr wrap="none">
                <a:spAutoFit/>
              </a:bodyPr>
              <a:lstStyle/>
              <a:p>
                <a:r>
                  <a:rPr lang="en-US" altLang="zh-CN" dirty="0" smtClean="0"/>
                  <a:t>1.</a:t>
                </a:r>
                <a:r>
                  <a:rPr lang="zh-CN" altLang="en-US" dirty="0" smtClean="0"/>
                  <a:t> 写</a:t>
                </a:r>
                <a:r>
                  <a:rPr lang="zh-CN" altLang="en-US" dirty="0"/>
                  <a:t>出拟合方程</a:t>
                </a:r>
                <a:r>
                  <a:rPr kumimoji="1" lang="en-US" altLang="zh-CN" dirty="0"/>
                  <a:t>: </a:t>
                </a:r>
                <a:r>
                  <a:rPr kumimoji="1" lang="zh-CN" altLang="en-US" dirty="0"/>
                  <a:t> </a:t>
                </a:r>
                <a14:m>
                  <m:oMath xmlns:m="http://schemas.openxmlformats.org/officeDocument/2006/math">
                    <m:r>
                      <a:rPr kumimoji="1" lang="en-US" altLang="zh-CN" i="1">
                        <a:latin typeface="Cambria Math" charset="0"/>
                      </a:rPr>
                      <m:t>𝑦</m:t>
                    </m:r>
                    <m:r>
                      <a:rPr kumimoji="1" lang="en-US" altLang="zh-CN" i="1">
                        <a:latin typeface="Cambria Math" charset="0"/>
                      </a:rPr>
                      <m:t>=</m:t>
                    </m:r>
                    <m:r>
                      <a:rPr kumimoji="1" lang="en-US" altLang="zh-CN" i="1">
                        <a:latin typeface="Cambria Math" charset="0"/>
                      </a:rPr>
                      <m:t>𝑎</m:t>
                    </m:r>
                    <m:r>
                      <a:rPr kumimoji="1" lang="en-US" altLang="zh-CN" i="1">
                        <a:latin typeface="Cambria Math" charset="0"/>
                      </a:rPr>
                      <m:t>∗</m:t>
                    </m:r>
                    <m:r>
                      <a:rPr kumimoji="1" lang="en-US" altLang="zh-CN" i="1">
                        <a:latin typeface="Cambria Math" charset="0"/>
                      </a:rPr>
                      <m:t>𝑥</m:t>
                    </m:r>
                    <m:r>
                      <a:rPr kumimoji="1" lang="en-US" altLang="zh-CN" i="1">
                        <a:latin typeface="Cambria Math" charset="0"/>
                      </a:rPr>
                      <m:t>+</m:t>
                    </m:r>
                    <m:r>
                      <a:rPr kumimoji="1" lang="en-US" altLang="zh-CN" i="1">
                        <a:latin typeface="Cambria Math" charset="0"/>
                      </a:rPr>
                      <m:t>𝑏</m:t>
                    </m:r>
                  </m:oMath>
                </a14:m>
                <a:endParaRPr kumimoji="1" lang="en-US" altLang="zh-CN" dirty="0"/>
              </a:p>
            </p:txBody>
          </p:sp>
        </mc:Choice>
        <mc:Fallback xmlns="">
          <p:sp>
            <p:nvSpPr>
              <p:cNvPr id="3" name="矩形 2"/>
              <p:cNvSpPr>
                <a:spLocks noRot="1" noChangeAspect="1" noMove="1" noResize="1" noEditPoints="1" noAdjustHandles="1" noChangeArrowheads="1" noChangeShapeType="1" noTextEdit="1"/>
              </p:cNvSpPr>
              <p:nvPr/>
            </p:nvSpPr>
            <p:spPr>
              <a:xfrm>
                <a:off x="6575806" y="2039053"/>
                <a:ext cx="3253968" cy="369332"/>
              </a:xfrm>
              <a:prstGeom prst="rect">
                <a:avLst/>
              </a:prstGeom>
              <a:blipFill rotWithShape="0">
                <a:blip r:embed="rId4"/>
                <a:stretch>
                  <a:fillRect l="-1689"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575806" y="2441344"/>
                <a:ext cx="2756332" cy="369332"/>
              </a:xfrm>
              <a:prstGeom prst="rect">
                <a:avLst/>
              </a:prstGeom>
            </p:spPr>
            <p:txBody>
              <a:bodyPr wrap="none">
                <a:spAutoFit/>
              </a:bodyPr>
              <a:lstStyle/>
              <a:p>
                <a:r>
                  <a:rPr lang="en-US" altLang="zh-CN" dirty="0" smtClean="0"/>
                  <a:t>2.</a:t>
                </a:r>
                <a:r>
                  <a:rPr lang="zh-CN" altLang="en-US" dirty="0" smtClean="0"/>
                  <a:t> 随机</a:t>
                </a:r>
                <a:r>
                  <a:rPr lang="zh-CN" altLang="en-US" dirty="0"/>
                  <a:t>初始化</a:t>
                </a:r>
                <a14:m>
                  <m:oMath xmlns:m="http://schemas.openxmlformats.org/officeDocument/2006/math">
                    <m:r>
                      <a:rPr lang="en-US" altLang="zh-CN" i="1" dirty="0">
                        <a:latin typeface="Cambria Math" charset="0"/>
                      </a:rPr>
                      <m:t>𝑎</m:t>
                    </m:r>
                    <m:r>
                      <a:rPr lang="en-US" altLang="zh-CN" i="1" dirty="0">
                        <a:latin typeface="Cambria Math" charset="0"/>
                      </a:rPr>
                      <m:t>=2,</m:t>
                    </m:r>
                    <m:r>
                      <a:rPr lang="en-US" altLang="zh-CN" i="1" dirty="0">
                        <a:latin typeface="Cambria Math" charset="0"/>
                      </a:rPr>
                      <m:t>𝑏</m:t>
                    </m:r>
                    <m:r>
                      <a:rPr lang="en-US" altLang="zh-CN" i="1" dirty="0">
                        <a:latin typeface="Cambria Math" charset="0"/>
                      </a:rPr>
                      <m:t>=3</m:t>
                    </m:r>
                  </m:oMath>
                </a14:m>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6575806" y="2441344"/>
                <a:ext cx="2756332" cy="369332"/>
              </a:xfrm>
              <a:prstGeom prst="rect">
                <a:avLst/>
              </a:prstGeom>
              <a:blipFill rotWithShape="0">
                <a:blip r:embed="rId5"/>
                <a:stretch>
                  <a:fillRect l="-1991"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575806" y="2876594"/>
                <a:ext cx="4569136" cy="386068"/>
              </a:xfrm>
              <a:prstGeom prst="rect">
                <a:avLst/>
              </a:prstGeom>
            </p:spPr>
            <p:txBody>
              <a:bodyPr wrap="none">
                <a:spAutoFit/>
              </a:bodyPr>
              <a:lstStyle/>
              <a:p>
                <a:r>
                  <a:rPr lang="en-US" altLang="zh-CN" dirty="0" smtClean="0"/>
                  <a:t>3.</a:t>
                </a:r>
                <a:r>
                  <a:rPr lang="zh-CN" altLang="en-US" dirty="0" smtClean="0"/>
                  <a:t> 计算</a:t>
                </a:r>
                <a:r>
                  <a:rPr lang="zh-CN" altLang="en-US" dirty="0"/>
                  <a:t>距离平方差</a:t>
                </a:r>
                <a14:m>
                  <m:oMath xmlns:m="http://schemas.openxmlformats.org/officeDocument/2006/math">
                    <m:r>
                      <m:rPr>
                        <m:sty m:val="p"/>
                      </m:rPr>
                      <a:rPr lang="en-US" altLang="zh-CN">
                        <a:latin typeface="Cambria Math" charset="0"/>
                      </a:rPr>
                      <m:t>D</m:t>
                    </m:r>
                    <m:r>
                      <a:rPr lang="en-US" altLang="zh-CN" i="1">
                        <a:latin typeface="Cambria Math" charset="0"/>
                      </a:rPr>
                      <m:t>=</m:t>
                    </m:r>
                    <m:nary>
                      <m:naryPr>
                        <m:chr m:val="∑"/>
                        <m:ctrlPr>
                          <a:rPr lang="is-IS" altLang="zh-CN" i="1">
                            <a:latin typeface="Cambria Math"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6</m:t>
                        </m:r>
                      </m:sup>
                      <m:e>
                        <m:sSup>
                          <m:sSupPr>
                            <m:ctrlPr>
                              <a:rPr lang="is-IS" altLang="zh-CN" i="1">
                                <a:latin typeface="Cambria Math" charset="0"/>
                              </a:rPr>
                            </m:ctrlPr>
                          </m:sSupPr>
                          <m:e>
                            <m:r>
                              <a:rPr lang="en-US" altLang="zh-CN" i="1">
                                <a:latin typeface="Cambria Math" charset="0"/>
                              </a:rPr>
                              <m:t>(</m:t>
                            </m:r>
                            <m:sSub>
                              <m:sSubPr>
                                <m:ctrlPr>
                                  <a:rPr lang="en-US" altLang="zh-CN" i="1">
                                    <a:latin typeface="Cambria Math"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d>
                              <m:dPr>
                                <m:ctrlPr>
                                  <a:rPr lang="en-US" altLang="zh-CN" i="1">
                                    <a:latin typeface="Cambria Math" charset="0"/>
                                  </a:rPr>
                                </m:ctrlPr>
                              </m:dPr>
                              <m:e>
                                <m:r>
                                  <a:rPr lang="en-US" altLang="zh-CN" i="1">
                                    <a:latin typeface="Cambria Math" charset="0"/>
                                  </a:rPr>
                                  <m:t>𝑎</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𝑖</m:t>
                                    </m:r>
                                  </m:sub>
                                </m:sSub>
                                <m:r>
                                  <a:rPr lang="en-US" altLang="zh-CN" i="1">
                                    <a:latin typeface="Cambria Math" charset="0"/>
                                  </a:rPr>
                                  <m:t>+</m:t>
                                </m:r>
                                <m:r>
                                  <a:rPr lang="en-US" altLang="zh-CN" i="1">
                                    <a:latin typeface="Cambria Math" charset="0"/>
                                  </a:rPr>
                                  <m:t>𝑏</m:t>
                                </m:r>
                              </m:e>
                            </m:d>
                            <m:r>
                              <a:rPr lang="en-US" altLang="zh-CN" i="1">
                                <a:latin typeface="Cambria Math" charset="0"/>
                              </a:rPr>
                              <m:t>)</m:t>
                            </m:r>
                          </m:e>
                          <m:sup>
                            <m:r>
                              <a:rPr lang="en-US" altLang="zh-CN" i="1">
                                <a:latin typeface="Cambria Math" charset="0"/>
                              </a:rPr>
                              <m:t>2</m:t>
                            </m:r>
                          </m:sup>
                        </m:sSup>
                      </m:e>
                    </m:nary>
                  </m:oMath>
                </a14:m>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6575806" y="2876594"/>
                <a:ext cx="4569136" cy="386068"/>
              </a:xfrm>
              <a:prstGeom prst="rect">
                <a:avLst/>
              </a:prstGeom>
              <a:blipFill rotWithShape="0">
                <a:blip r:embed="rId6"/>
                <a:stretch>
                  <a:fillRect l="-1202" t="-111111" b="-1793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575806" y="3261892"/>
                <a:ext cx="5633850" cy="1117998"/>
              </a:xfrm>
              <a:prstGeom prst="rect">
                <a:avLst/>
              </a:prstGeom>
            </p:spPr>
            <p:txBody>
              <a:bodyPr wrap="none">
                <a:spAutoFit/>
              </a:bodyPr>
              <a:lstStyle/>
              <a:p>
                <a:r>
                  <a:rPr lang="en-US" altLang="zh-CN" dirty="0" smtClean="0"/>
                  <a:t>4.</a:t>
                </a:r>
                <a:r>
                  <a:rPr lang="zh-CN" altLang="en-US" dirty="0" smtClean="0"/>
                  <a:t> 计算</a:t>
                </a:r>
                <a:r>
                  <a:rPr lang="zh-CN" altLang="en-US" dirty="0"/>
                  <a:t>偏导</a:t>
                </a:r>
                <a14:m>
                  <m:oMath xmlns:m="http://schemas.openxmlformats.org/officeDocument/2006/math">
                    <m:d>
                      <m:dPr>
                        <m:begChr m:val="{"/>
                        <m:endChr m:val=""/>
                        <m:ctrlPr>
                          <a:rPr lang="mr-IN" altLang="zh-CN" i="1">
                            <a:latin typeface="Cambria Math" charset="0"/>
                          </a:rPr>
                        </m:ctrlPr>
                      </m:dPr>
                      <m:e>
                        <m:eqArr>
                          <m:eqArrPr>
                            <m:ctrlPr>
                              <a:rPr lang="mr-IN" altLang="zh-CN" i="1">
                                <a:latin typeface="Cambria Math" charset="0"/>
                              </a:rPr>
                            </m:ctrlPr>
                          </m:eqArrPr>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𝑏</m:t>
                                </m:r>
                              </m:den>
                            </m:f>
                            <m:r>
                              <m:rPr>
                                <m:nor/>
                              </m:rPr>
                              <a:rPr lang="en-US" altLang="zh-CN" dirty="0"/>
                              <m:t> =−2(</m:t>
                            </m:r>
                            <m:nary>
                              <m:naryPr>
                                <m:chr m:val="∑"/>
                                <m:ctrlPr>
                                  <a:rPr lang="is-IS" altLang="zh-CN" i="1" dirty="0">
                                    <a:latin typeface="Cambria Math" charset="0"/>
                                  </a:rPr>
                                </m:ctrlPr>
                              </m:naryPr>
                              <m:sub>
                                <m:r>
                                  <m:rPr>
                                    <m:brk m:alnAt="23"/>
                                  </m:rPr>
                                  <a:rPr lang="en-US" altLang="zh-CN" i="1" dirty="0">
                                    <a:latin typeface="Cambria Math" charset="0"/>
                                  </a:rPr>
                                  <m:t>𝑖</m:t>
                                </m:r>
                                <m:r>
                                  <a:rPr lang="en-US" altLang="zh-CN" i="1" dirty="0">
                                    <a:latin typeface="Cambria Math" charset="0"/>
                                  </a:rPr>
                                  <m:t>=1</m:t>
                                </m:r>
                              </m:sub>
                              <m:sup>
                                <m:r>
                                  <a:rPr lang="en-US" altLang="zh-CN" i="1" dirty="0">
                                    <a:latin typeface="Cambria Math" charset="0"/>
                                  </a:rPr>
                                  <m:t>6</m:t>
                                </m:r>
                              </m:sup>
                              <m:e>
                                <m:sSub>
                                  <m:sSubPr>
                                    <m:ctrlPr>
                                      <a:rPr lang="en-US" altLang="zh-CN" i="1" dirty="0">
                                        <a:latin typeface="Cambria Math" charset="0"/>
                                      </a:rPr>
                                    </m:ctrlPr>
                                  </m:sSubPr>
                                  <m:e>
                                    <m:r>
                                      <a:rPr lang="en-US" altLang="zh-CN" i="1" dirty="0">
                                        <a:latin typeface="Cambria Math" charset="0"/>
                                      </a:rPr>
                                      <m:t>𝑦</m:t>
                                    </m:r>
                                  </m:e>
                                  <m:sub>
                                    <m:r>
                                      <a:rPr lang="en-US" altLang="zh-CN" i="1" dirty="0">
                                        <a:latin typeface="Cambria Math" charset="0"/>
                                      </a:rPr>
                                      <m:t>𝑖</m:t>
                                    </m:r>
                                  </m:sub>
                                </m:sSub>
                              </m:e>
                            </m:nary>
                            <m:r>
                              <a:rPr lang="en-US" altLang="zh-CN" i="1" dirty="0">
                                <a:latin typeface="Cambria Math" charset="0"/>
                              </a:rPr>
                              <m:t>−6</m:t>
                            </m:r>
                            <m:r>
                              <m:rPr>
                                <m:nor/>
                              </m:rPr>
                              <a:rPr lang="en-US" altLang="zh-CN" dirty="0">
                                <a:latin typeface="Cambria Math" charset="0"/>
                              </a:rPr>
                              <m:t>b</m:t>
                            </m:r>
                            <m:r>
                              <m:rPr>
                                <m:nor/>
                              </m:rPr>
                              <a:rPr lang="en-US" altLang="zh-CN" dirty="0">
                                <a:latin typeface="Cambria Math" charset="0"/>
                              </a:rPr>
                              <m:t>−</m:t>
                            </m:r>
                            <m:r>
                              <m:rPr>
                                <m:nor/>
                              </m:rPr>
                              <a:rPr lang="en-US" altLang="zh-CN" dirty="0">
                                <a:latin typeface="Cambria Math" charset="0"/>
                              </a:rPr>
                              <m:t>a</m:t>
                            </m:r>
                            <m:nary>
                              <m:naryPr>
                                <m:chr m:val="∑"/>
                                <m:ctrlPr>
                                  <a:rPr lang="is-IS" altLang="zh-CN" i="1" dirty="0">
                                    <a:latin typeface="Cambria Math" charset="0"/>
                                  </a:rPr>
                                </m:ctrlPr>
                              </m:naryPr>
                              <m:sub>
                                <m:r>
                                  <m:rPr>
                                    <m:brk m:alnAt="23"/>
                                  </m:rPr>
                                  <a:rPr lang="en-US" altLang="zh-CN" i="1" dirty="0">
                                    <a:latin typeface="Cambria Math" charset="0"/>
                                  </a:rPr>
                                  <m:t>𝑖</m:t>
                                </m:r>
                                <m:r>
                                  <a:rPr lang="en-US" altLang="zh-CN" i="1" dirty="0">
                                    <a:latin typeface="Cambria Math" charset="0"/>
                                  </a:rPr>
                                  <m:t>=1</m:t>
                                </m:r>
                              </m:sub>
                              <m:sup>
                                <m:r>
                                  <a:rPr lang="en-US" altLang="zh-CN" i="1" dirty="0">
                                    <a:latin typeface="Cambria Math" charset="0"/>
                                  </a:rPr>
                                  <m:t>6</m:t>
                                </m:r>
                              </m:sup>
                              <m:e>
                                <m:sSub>
                                  <m:sSubPr>
                                    <m:ctrlPr>
                                      <a:rPr lang="en-US" altLang="zh-CN" i="1" dirty="0">
                                        <a:latin typeface="Cambria Math" charset="0"/>
                                      </a:rPr>
                                    </m:ctrlPr>
                                  </m:sSubPr>
                                  <m:e>
                                    <m:r>
                                      <a:rPr lang="en-US" altLang="zh-CN" i="1" dirty="0">
                                        <a:latin typeface="Cambria Math" charset="0"/>
                                      </a:rPr>
                                      <m:t>𝑥</m:t>
                                    </m:r>
                                  </m:e>
                                  <m:sub>
                                    <m:r>
                                      <a:rPr lang="en-US" altLang="zh-CN" i="1" dirty="0">
                                        <a:latin typeface="Cambria Math" charset="0"/>
                                      </a:rPr>
                                      <m:t>𝑖</m:t>
                                    </m:r>
                                  </m:sub>
                                </m:sSub>
                              </m:e>
                            </m:nary>
                            <m:r>
                              <m:rPr>
                                <m:nor/>
                              </m:rPr>
                              <a:rPr lang="en-US" altLang="zh-CN" dirty="0"/>
                              <m:t>)</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𝑎</m:t>
                                </m:r>
                              </m:den>
                            </m:f>
                            <m:r>
                              <m:rPr>
                                <m:nor/>
                              </m:rPr>
                              <a:rPr lang="en-US" altLang="zh-CN" dirty="0"/>
                              <m:t> =−2(</m:t>
                            </m:r>
                            <m:nary>
                              <m:naryPr>
                                <m:chr m:val="∑"/>
                                <m:ctrlPr>
                                  <a:rPr lang="is-IS" altLang="zh-CN" i="1" dirty="0">
                                    <a:latin typeface="Cambria Math" charset="0"/>
                                  </a:rPr>
                                </m:ctrlPr>
                              </m:naryPr>
                              <m:sub>
                                <m:r>
                                  <m:rPr>
                                    <m:brk m:alnAt="23"/>
                                  </m:rPr>
                                  <a:rPr lang="en-US" altLang="zh-CN" i="1" dirty="0">
                                    <a:latin typeface="Cambria Math" charset="0"/>
                                  </a:rPr>
                                  <m:t>𝑖</m:t>
                                </m:r>
                                <m:r>
                                  <a:rPr lang="en-US" altLang="zh-CN" i="1" dirty="0">
                                    <a:latin typeface="Cambria Math" charset="0"/>
                                  </a:rPr>
                                  <m:t>=1</m:t>
                                </m:r>
                              </m:sub>
                              <m:sup>
                                <m:r>
                                  <a:rPr lang="en-US" altLang="zh-CN" i="1" dirty="0">
                                    <a:latin typeface="Cambria Math" charset="0"/>
                                  </a:rPr>
                                  <m:t>6</m:t>
                                </m:r>
                              </m:sup>
                              <m:e>
                                <m:sSub>
                                  <m:sSubPr>
                                    <m:ctrlPr>
                                      <a:rPr lang="en-US" altLang="zh-CN" i="1" dirty="0">
                                        <a:latin typeface="Cambria Math" charset="0"/>
                                      </a:rPr>
                                    </m:ctrlPr>
                                  </m:sSubPr>
                                  <m:e>
                                    <m:r>
                                      <a:rPr lang="en-US" altLang="zh-CN" i="1" dirty="0">
                                        <a:latin typeface="Cambria Math" charset="0"/>
                                      </a:rPr>
                                      <m:t>𝑥</m:t>
                                    </m:r>
                                  </m:e>
                                  <m:sub>
                                    <m:r>
                                      <a:rPr lang="en-US" altLang="zh-CN" i="1" dirty="0">
                                        <a:latin typeface="Cambria Math" charset="0"/>
                                      </a:rPr>
                                      <m:t>𝑖</m:t>
                                    </m:r>
                                  </m:sub>
                                </m:sSub>
                                <m:sSub>
                                  <m:sSubPr>
                                    <m:ctrlPr>
                                      <a:rPr lang="en-US" altLang="zh-CN" i="1" dirty="0">
                                        <a:latin typeface="Cambria Math" charset="0"/>
                                      </a:rPr>
                                    </m:ctrlPr>
                                  </m:sSubPr>
                                  <m:e>
                                    <m:r>
                                      <a:rPr lang="en-US" altLang="zh-CN" i="1" dirty="0">
                                        <a:latin typeface="Cambria Math" charset="0"/>
                                      </a:rPr>
                                      <m:t>𝑦</m:t>
                                    </m:r>
                                  </m:e>
                                  <m:sub>
                                    <m:r>
                                      <a:rPr lang="en-US" altLang="zh-CN" i="1" dirty="0">
                                        <a:latin typeface="Cambria Math" charset="0"/>
                                      </a:rPr>
                                      <m:t>𝑖</m:t>
                                    </m:r>
                                  </m:sub>
                                </m:sSub>
                              </m:e>
                            </m:nary>
                            <m:r>
                              <a:rPr lang="en-US" altLang="zh-CN" i="1" dirty="0">
                                <a:latin typeface="Cambria Math" charset="0"/>
                              </a:rPr>
                              <m:t>−</m:t>
                            </m:r>
                            <m:r>
                              <m:rPr>
                                <m:brk m:alnAt="23"/>
                              </m:rPr>
                              <a:rPr lang="en-US" altLang="zh-CN" i="1" dirty="0">
                                <a:latin typeface="Cambria Math" charset="0"/>
                              </a:rPr>
                              <m:t>𝑎</m:t>
                            </m:r>
                            <m:nary>
                              <m:naryPr>
                                <m:chr m:val="∑"/>
                                <m:ctrlPr>
                                  <a:rPr lang="is-IS" altLang="zh-CN" i="1" dirty="0">
                                    <a:latin typeface="Cambria Math" charset="0"/>
                                  </a:rPr>
                                </m:ctrlPr>
                              </m:naryPr>
                              <m:sub>
                                <m:r>
                                  <m:rPr>
                                    <m:brk m:alnAt="23"/>
                                  </m:rPr>
                                  <a:rPr lang="en-US" altLang="zh-CN" i="1" dirty="0">
                                    <a:latin typeface="Cambria Math" charset="0"/>
                                  </a:rPr>
                                  <m:t>𝑖</m:t>
                                </m:r>
                                <m:r>
                                  <a:rPr lang="en-US" altLang="zh-CN" i="1" dirty="0">
                                    <a:latin typeface="Cambria Math" charset="0"/>
                                  </a:rPr>
                                  <m:t>=1</m:t>
                                </m:r>
                              </m:sub>
                              <m:sup>
                                <m:r>
                                  <a:rPr lang="en-US" altLang="zh-CN" i="1" dirty="0">
                                    <a:latin typeface="Cambria Math" charset="0"/>
                                  </a:rPr>
                                  <m:t>6</m:t>
                                </m:r>
                              </m:sup>
                              <m:e>
                                <m:sSup>
                                  <m:sSupPr>
                                    <m:ctrlPr>
                                      <a:rPr lang="en-US" altLang="zh-CN" i="1" dirty="0">
                                        <a:latin typeface="Cambria Math" charset="0"/>
                                      </a:rPr>
                                    </m:ctrlPr>
                                  </m:sSupPr>
                                  <m:e>
                                    <m:sSub>
                                      <m:sSubPr>
                                        <m:ctrlPr>
                                          <a:rPr lang="en-US" altLang="zh-CN" i="1" dirty="0">
                                            <a:latin typeface="Cambria Math" charset="0"/>
                                          </a:rPr>
                                        </m:ctrlPr>
                                      </m:sSubPr>
                                      <m:e>
                                        <m:r>
                                          <a:rPr lang="en-US" altLang="zh-CN" i="1" dirty="0">
                                            <a:latin typeface="Cambria Math" charset="0"/>
                                          </a:rPr>
                                          <m:t>𝑥</m:t>
                                        </m:r>
                                      </m:e>
                                      <m:sub>
                                        <m:r>
                                          <a:rPr lang="en-US" altLang="zh-CN" i="1" dirty="0">
                                            <a:latin typeface="Cambria Math" charset="0"/>
                                          </a:rPr>
                                          <m:t>𝑖</m:t>
                                        </m:r>
                                      </m:sub>
                                    </m:sSub>
                                  </m:e>
                                  <m:sup>
                                    <m:r>
                                      <a:rPr lang="en-US" altLang="zh-CN" i="1" dirty="0">
                                        <a:latin typeface="Cambria Math" charset="0"/>
                                      </a:rPr>
                                      <m:t>2</m:t>
                                    </m:r>
                                  </m:sup>
                                </m:sSup>
                              </m:e>
                            </m:nary>
                            <m:r>
                              <a:rPr lang="en-US" altLang="zh-CN" i="1" dirty="0">
                                <a:latin typeface="Cambria Math" charset="0"/>
                              </a:rPr>
                              <m:t>−</m:t>
                            </m:r>
                            <m:r>
                              <m:rPr>
                                <m:brk m:alnAt="23"/>
                              </m:rPr>
                              <a:rPr lang="en-US" altLang="zh-CN" i="1" dirty="0">
                                <a:latin typeface="Cambria Math" charset="0"/>
                              </a:rPr>
                              <m:t>𝑏</m:t>
                            </m:r>
                            <m:nary>
                              <m:naryPr>
                                <m:chr m:val="∑"/>
                                <m:ctrlPr>
                                  <a:rPr lang="is-IS" altLang="zh-CN" i="1" dirty="0">
                                    <a:latin typeface="Cambria Math" charset="0"/>
                                  </a:rPr>
                                </m:ctrlPr>
                              </m:naryPr>
                              <m:sub>
                                <m:r>
                                  <m:rPr>
                                    <m:brk m:alnAt="23"/>
                                  </m:rPr>
                                  <a:rPr lang="en-US" altLang="zh-CN" i="1" dirty="0">
                                    <a:latin typeface="Cambria Math" charset="0"/>
                                  </a:rPr>
                                  <m:t>𝑖</m:t>
                                </m:r>
                                <m:r>
                                  <a:rPr lang="en-US" altLang="zh-CN" i="1" dirty="0">
                                    <a:latin typeface="Cambria Math" charset="0"/>
                                  </a:rPr>
                                  <m:t>=1</m:t>
                                </m:r>
                              </m:sub>
                              <m:sup>
                                <m:r>
                                  <a:rPr lang="en-US" altLang="zh-CN" i="1" dirty="0">
                                    <a:latin typeface="Cambria Math" charset="0"/>
                                  </a:rPr>
                                  <m:t>6</m:t>
                                </m:r>
                              </m:sup>
                              <m:e>
                                <m:sSub>
                                  <m:sSubPr>
                                    <m:ctrlPr>
                                      <a:rPr lang="en-US" altLang="zh-CN" i="1" dirty="0">
                                        <a:latin typeface="Cambria Math" charset="0"/>
                                      </a:rPr>
                                    </m:ctrlPr>
                                  </m:sSubPr>
                                  <m:e>
                                    <m:r>
                                      <a:rPr lang="en-US" altLang="zh-CN" i="1" dirty="0">
                                        <a:latin typeface="Cambria Math" charset="0"/>
                                      </a:rPr>
                                      <m:t>𝑥</m:t>
                                    </m:r>
                                  </m:e>
                                  <m:sub>
                                    <m:r>
                                      <a:rPr lang="en-US" altLang="zh-CN" i="1" dirty="0">
                                        <a:latin typeface="Cambria Math" charset="0"/>
                                      </a:rPr>
                                      <m:t>𝑖</m:t>
                                    </m:r>
                                  </m:sub>
                                </m:sSub>
                              </m:e>
                            </m:nary>
                            <m:r>
                              <m:rPr>
                                <m:nor/>
                              </m:rPr>
                              <a:rPr lang="en-US" altLang="zh-CN" dirty="0"/>
                              <m:t>)</m:t>
                            </m:r>
                          </m:e>
                        </m:eqArr>
                      </m:e>
                    </m:d>
                  </m:oMath>
                </a14:m>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6575806" y="3261892"/>
                <a:ext cx="5633850" cy="1117998"/>
              </a:xfrm>
              <a:prstGeom prst="rect">
                <a:avLst/>
              </a:prstGeom>
              <a:blipFill rotWithShape="0">
                <a:blip r:embed="rId7"/>
                <a:stretch>
                  <a:fillRect l="-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575806" y="4468520"/>
                <a:ext cx="4453912" cy="1117998"/>
              </a:xfrm>
              <a:prstGeom prst="rect">
                <a:avLst/>
              </a:prstGeom>
            </p:spPr>
            <p:txBody>
              <a:bodyPr wrap="none">
                <a:spAutoFit/>
              </a:bodyPr>
              <a:lstStyle/>
              <a:p>
                <a:r>
                  <a:rPr lang="en-US" altLang="zh-CN" dirty="0" smtClean="0"/>
                  <a:t>5.</a:t>
                </a:r>
                <a:r>
                  <a:rPr lang="zh-CN" altLang="en-US" dirty="0" smtClean="0"/>
                  <a:t> 迭代</a:t>
                </a:r>
                <a:r>
                  <a:rPr lang="zh-CN" altLang="en-US" dirty="0"/>
                  <a:t>计算</a:t>
                </a:r>
                <a14:m>
                  <m:oMath xmlns:m="http://schemas.openxmlformats.org/officeDocument/2006/math">
                    <m:d>
                      <m:dPr>
                        <m:begChr m:val="{"/>
                        <m:endChr m:val=""/>
                        <m:ctrlPr>
                          <a:rPr lang="en-US" altLang="zh-CN" i="1">
                            <a:latin typeface="Cambria Math" charset="0"/>
                          </a:rPr>
                        </m:ctrlPr>
                      </m:dPr>
                      <m:e>
                        <m:eqArr>
                          <m:eqArrPr>
                            <m:ctrlPr>
                              <a:rPr lang="en-US" altLang="zh-CN" i="1">
                                <a:latin typeface="Cambria Math" charset="0"/>
                              </a:rPr>
                            </m:ctrlPr>
                          </m:eqArrPr>
                          <m:e>
                            <m:r>
                              <a:rPr lang="en-US" altLang="zh-CN" i="1">
                                <a:latin typeface="Cambria Math" charset="0"/>
                              </a:rPr>
                              <m:t>𝑎</m:t>
                            </m:r>
                            <m:r>
                              <a:rPr lang="en-US" altLang="zh-CN" i="1">
                                <a:latin typeface="Cambria Math" charset="0"/>
                              </a:rPr>
                              <m:t>=</m:t>
                            </m:r>
                            <m:r>
                              <a:rPr lang="en-US" altLang="zh-CN" i="1">
                                <a:latin typeface="Cambria Math" charset="0"/>
                              </a:rPr>
                              <m:t>𝑎</m:t>
                            </m:r>
                            <m:r>
                              <a:rPr lang="en-US" altLang="zh-CN" i="1">
                                <a:latin typeface="Cambria Math" charset="0"/>
                              </a:rPr>
                              <m:t>−</m:t>
                            </m:r>
                            <m:r>
                              <a:rPr lang="en-US" altLang="zh-CN" i="1">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𝑎</m:t>
                                </m:r>
                              </m:den>
                            </m:f>
                          </m:e>
                          <m:e>
                            <m:r>
                              <a:rPr lang="en-US" altLang="zh-CN" i="1">
                                <a:latin typeface="Cambria Math" charset="0"/>
                              </a:rPr>
                              <m:t>𝑏</m:t>
                            </m:r>
                            <m:r>
                              <a:rPr lang="en-US" altLang="zh-CN" i="1">
                                <a:latin typeface="Cambria Math" charset="0"/>
                              </a:rPr>
                              <m:t>=</m:t>
                            </m:r>
                            <m:r>
                              <a:rPr lang="en-US" altLang="zh-CN" i="1">
                                <a:latin typeface="Cambria Math" charset="0"/>
                              </a:rPr>
                              <m:t>𝑏</m:t>
                            </m:r>
                            <m:r>
                              <a:rPr lang="en-US" altLang="zh-CN" i="1">
                                <a:latin typeface="Cambria Math" charset="0"/>
                              </a:rPr>
                              <m:t>−</m:t>
                            </m:r>
                            <m:r>
                              <a:rPr lang="en-US" altLang="zh-CN" i="1">
                                <a:latin typeface="Cambria Math" charset="0"/>
                                <a:ea typeface="Cambria Math" charset="0"/>
                                <a:cs typeface="Cambria Math" charset="0"/>
                              </a:rPr>
                              <m:t>𝛼</m:t>
                            </m:r>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𝑏</m:t>
                                </m:r>
                              </m:den>
                            </m:f>
                          </m:e>
                        </m:eqArr>
                      </m:e>
                    </m:d>
                  </m:oMath>
                </a14:m>
                <a:r>
                  <a:rPr lang="zh-CN" altLang="en-US" dirty="0"/>
                  <a:t>           </a:t>
                </a:r>
                <a14:m>
                  <m:oMath xmlns:m="http://schemas.openxmlformats.org/officeDocument/2006/math">
                    <m:r>
                      <a:rPr lang="zh-CN" altLang="en-US" i="1" dirty="0">
                        <a:latin typeface="Cambria Math" charset="0"/>
                        <a:ea typeface="Cambria Math" charset="0"/>
                        <a:cs typeface="Cambria Math" charset="0"/>
                      </a:rPr>
                      <m:t>𝛼</m:t>
                    </m:r>
                  </m:oMath>
                </a14:m>
                <a:r>
                  <a:rPr lang="zh-CN" altLang="en-US" dirty="0"/>
                  <a:t>为学习率</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6575806" y="4468520"/>
                <a:ext cx="4453912" cy="1117998"/>
              </a:xfrm>
              <a:prstGeom prst="rect">
                <a:avLst/>
              </a:prstGeom>
              <a:blipFill rotWithShape="0">
                <a:blip r:embed="rId8"/>
                <a:stretch>
                  <a:fillRect l="-1233" r="-1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7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传统识别方法</a:t>
            </a:r>
            <a:endParaRPr kumimoji="1" lang="zh-CN" altLang="en-US" dirty="0"/>
          </a:p>
        </p:txBody>
      </p:sp>
      <p:sp>
        <p:nvSpPr>
          <p:cNvPr id="3" name="内容占位符 2"/>
          <p:cNvSpPr>
            <a:spLocks noGrp="1"/>
          </p:cNvSpPr>
          <p:nvPr>
            <p:ph idx="1"/>
          </p:nvPr>
        </p:nvSpPr>
        <p:spPr/>
        <p:txBody>
          <a:bodyPr/>
          <a:lstStyle/>
          <a:p>
            <a:r>
              <a:rPr kumimoji="1" lang="zh-CN" altLang="en-US" dirty="0" smtClean="0"/>
              <a:t>图片识别：大量数据对比、图片旋转、边缘，纹理等特征提取</a:t>
            </a:r>
            <a:endParaRPr kumimoji="1" lang="en-US" altLang="zh-CN" dirty="0" smtClean="0"/>
          </a:p>
          <a:p>
            <a:r>
              <a:rPr kumimoji="1" lang="zh-CN" altLang="en-US" dirty="0" smtClean="0"/>
              <a:t>语音识别：大量数据对比、语音频谱特征提取</a:t>
            </a:r>
            <a:endParaRPr kumimoji="1" lang="en-US" altLang="zh-CN" dirty="0" smtClean="0"/>
          </a:p>
          <a:p>
            <a:endParaRPr kumimoji="1" lang="zh-CN" altLang="en-US" dirty="0"/>
          </a:p>
        </p:txBody>
      </p:sp>
    </p:spTree>
    <p:extLst>
      <p:ext uri="{BB962C8B-B14F-4D97-AF65-F5344CB8AC3E}">
        <p14:creationId xmlns:p14="http://schemas.microsoft.com/office/powerpoint/2010/main" val="174815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卷积神经网络</a:t>
            </a:r>
            <a:endParaRPr kumimoji="1" lang="zh-CN" altLang="en-US" dirty="0"/>
          </a:p>
        </p:txBody>
      </p:sp>
      <p:sp>
        <p:nvSpPr>
          <p:cNvPr id="3" name="内容占位符 2"/>
          <p:cNvSpPr>
            <a:spLocks noGrp="1"/>
          </p:cNvSpPr>
          <p:nvPr>
            <p:ph idx="1"/>
          </p:nvPr>
        </p:nvSpPr>
        <p:spPr/>
        <p:txBody>
          <a:bodyPr/>
          <a:lstStyle/>
          <a:p>
            <a:r>
              <a:rPr lang="zh-CN" altLang="en-US" dirty="0"/>
              <a:t>科学家通过对猫的视觉皮层细胞研究发现，每一个视觉神经元只会处理一小块区域的视觉图像，即感受</a:t>
            </a:r>
            <a:r>
              <a:rPr lang="zh-CN" altLang="en-US" dirty="0" smtClean="0"/>
              <a:t>野</a:t>
            </a:r>
            <a:endParaRPr lang="en-US" altLang="zh-CN" dirty="0" smtClean="0"/>
          </a:p>
          <a:p>
            <a:r>
              <a:rPr lang="zh-CN" altLang="en-US" dirty="0"/>
              <a:t>图像具有很强的空间</a:t>
            </a:r>
            <a:r>
              <a:rPr lang="zh-CN" altLang="en-US" dirty="0" smtClean="0"/>
              <a:t>相关性</a:t>
            </a:r>
            <a:endParaRPr lang="en-US" altLang="zh-CN" dirty="0" smtClean="0"/>
          </a:p>
          <a:p>
            <a:r>
              <a:rPr lang="en-US" altLang="zh-CN" dirty="0"/>
              <a:t>CNN</a:t>
            </a:r>
            <a:r>
              <a:rPr lang="zh-CN" altLang="en-US" dirty="0"/>
              <a:t>训练的模型同样对缩放、平移、旋转等具有不变</a:t>
            </a:r>
            <a:r>
              <a:rPr lang="zh-CN" altLang="en-US" dirty="0" smtClean="0"/>
              <a:t>性</a:t>
            </a:r>
            <a:r>
              <a:rPr lang="en-US" altLang="zh-CN" dirty="0" smtClean="0"/>
              <a:t>	</a:t>
            </a:r>
            <a:endParaRPr kumimoji="1" lang="zh-CN" altLang="en-US" dirty="0"/>
          </a:p>
        </p:txBody>
      </p:sp>
    </p:spTree>
    <p:extLst>
      <p:ext uri="{BB962C8B-B14F-4D97-AF65-F5344CB8AC3E}">
        <p14:creationId xmlns:p14="http://schemas.microsoft.com/office/powerpoint/2010/main" val="214214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希望带给大家的收获</a:t>
            </a:r>
            <a:endParaRPr kumimoji="1" lang="zh-CN" altLang="en-US" dirty="0"/>
          </a:p>
        </p:txBody>
      </p:sp>
      <p:sp>
        <p:nvSpPr>
          <p:cNvPr id="3" name="内容占位符 2"/>
          <p:cNvSpPr>
            <a:spLocks noGrp="1"/>
          </p:cNvSpPr>
          <p:nvPr>
            <p:ph idx="1"/>
          </p:nvPr>
        </p:nvSpPr>
        <p:spPr/>
        <p:txBody>
          <a:bodyPr/>
          <a:lstStyle/>
          <a:p>
            <a:r>
              <a:rPr kumimoji="1" lang="zh-CN" altLang="en-US" dirty="0" smtClean="0"/>
              <a:t>神经网络的结构：输入层、隐含层、输出层的定义</a:t>
            </a:r>
            <a:endParaRPr kumimoji="1" lang="en-US" altLang="zh-CN" dirty="0" smtClean="0"/>
          </a:p>
          <a:p>
            <a:r>
              <a:rPr kumimoji="1" lang="zh-CN" altLang="en-US" dirty="0" smtClean="0"/>
              <a:t>神经网络的计算以及训练方法：前向传播和后向传播</a:t>
            </a:r>
            <a:endParaRPr kumimoji="1" lang="en-US" altLang="zh-CN" dirty="0" smtClean="0"/>
          </a:p>
          <a:p>
            <a:r>
              <a:rPr kumimoji="1" lang="zh-CN" altLang="en-US" dirty="0" smtClean="0"/>
              <a:t>神经网络的设计方法、激活函数的作用</a:t>
            </a:r>
            <a:endParaRPr kumimoji="1" lang="en-US" altLang="zh-CN" dirty="0" smtClean="0"/>
          </a:p>
        </p:txBody>
      </p:sp>
    </p:spTree>
    <p:extLst>
      <p:ext uri="{BB962C8B-B14F-4D97-AF65-F5344CB8AC3E}">
        <p14:creationId xmlns:p14="http://schemas.microsoft.com/office/powerpoint/2010/main" val="12208482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r>
              <a:rPr kumimoji="1" lang="en-US" altLang="zh-CN" dirty="0" smtClean="0"/>
              <a:t>---</a:t>
            </a:r>
            <a:r>
              <a:rPr kumimoji="1" lang="zh-CN" altLang="en-US" dirty="0" smtClean="0"/>
              <a:t>前向传播</a:t>
            </a:r>
            <a:endParaRPr kumimoji="1" lang="zh-CN" altLang="en-US" dirty="0"/>
          </a:p>
        </p:txBody>
      </p:sp>
      <mc:AlternateContent xmlns:mc="http://schemas.openxmlformats.org/markup-compatibility/2006" xmlns:a14="http://schemas.microsoft.com/office/drawing/2010/main">
        <mc:Choice Requires="a14">
          <p:sp>
            <p:nvSpPr>
              <p:cNvPr id="6" name="矩形 5"/>
              <p:cNvSpPr/>
              <p:nvPr/>
            </p:nvSpPr>
            <p:spPr>
              <a:xfrm>
                <a:off x="6051383" y="2233481"/>
                <a:ext cx="4397829" cy="2526910"/>
              </a:xfrm>
              <a:prstGeom prst="rect">
                <a:avLst/>
              </a:prstGeom>
            </p:spPr>
            <p:txBody>
              <a:bodyPr wrap="square">
                <a:spAutoFit/>
              </a:bodyPr>
              <a:lstStyle/>
              <a:p>
                <a14:m>
                  <m:oMath xmlns:m="http://schemas.openxmlformats.org/officeDocument/2006/math">
                    <m:d>
                      <m:dPr>
                        <m:ctrlPr>
                          <a:rPr kumimoji="1" lang="mr-IN" altLang="zh-CN" i="1" smtClean="0">
                            <a:latin typeface="Cambria Math" charset="0"/>
                          </a:rPr>
                        </m:ctrlPr>
                      </m:dPr>
                      <m:e>
                        <m:m>
                          <m:mPr>
                            <m:mcs>
                              <m:mc>
                                <m:mcPr>
                                  <m:count m:val="2"/>
                                  <m:mcJc m:val="center"/>
                                </m:mcPr>
                              </m:mc>
                            </m:mcs>
                            <m:ctrlPr>
                              <a:rPr kumimoji="1" lang="mr-IN" altLang="zh-CN" i="1">
                                <a:latin typeface="Cambria Math" charset="0"/>
                              </a:rPr>
                            </m:ctrlPr>
                          </m:mPr>
                          <m:mr>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10</m:t>
                                  </m:r>
                                </m:sub>
                              </m:sSub>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11</m:t>
                                  </m:r>
                                </m:sub>
                              </m:sSub>
                            </m:e>
                          </m:mr>
                          <m:mr>
                            <m:e>
                              <m:eqArr>
                                <m:eqArrPr>
                                  <m:ctrlPr>
                                    <a:rPr kumimoji="1" lang="mr-IN" altLang="zh-CN" i="1">
                                      <a:latin typeface="Cambria Math" charset="0"/>
                                    </a:rPr>
                                  </m:ctrlPr>
                                </m:eqArrPr>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20</m:t>
                                      </m:r>
                                    </m:sub>
                                  </m:sSub>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30</m:t>
                                      </m:r>
                                    </m:sub>
                                  </m:sSub>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40</m:t>
                                      </m:r>
                                    </m:sub>
                                  </m:sSub>
                                </m:e>
                              </m:eqArr>
                            </m:e>
                            <m:e>
                              <m:eqArr>
                                <m:eqArrPr>
                                  <m:ctrlPr>
                                    <a:rPr kumimoji="1" lang="mr-IN" altLang="zh-CN" i="1">
                                      <a:latin typeface="Cambria Math" charset="0"/>
                                    </a:rPr>
                                  </m:ctrlPr>
                                </m:eqArrPr>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21</m:t>
                                      </m:r>
                                    </m:sub>
                                  </m:sSub>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31</m:t>
                                      </m:r>
                                    </m:sub>
                                  </m:sSub>
                                </m:e>
                                <m:e>
                                  <m:sSub>
                                    <m:sSubPr>
                                      <m:ctrlPr>
                                        <a:rPr kumimoji="1" lang="en-US" altLang="zh-CN" i="1">
                                          <a:latin typeface="Cambria Math" charset="0"/>
                                        </a:rPr>
                                      </m:ctrlPr>
                                    </m:sSubPr>
                                    <m:e>
                                      <m:r>
                                        <a:rPr kumimoji="1" lang="en-US" altLang="zh-CN" i="1">
                                          <a:latin typeface="Cambria Math" charset="0"/>
                                        </a:rPr>
                                        <m:t>𝑤</m:t>
                                      </m:r>
                                    </m:e>
                                    <m:sub>
                                      <m:r>
                                        <a:rPr kumimoji="1" lang="en-US" altLang="zh-CN" i="1">
                                          <a:latin typeface="Cambria Math" charset="0"/>
                                        </a:rPr>
                                        <m:t>41</m:t>
                                      </m:r>
                                    </m:sub>
                                  </m:sSub>
                                </m:e>
                              </m:eqArr>
                            </m:e>
                          </m:mr>
                        </m:m>
                      </m:e>
                    </m:d>
                    <m:d>
                      <m:dPr>
                        <m:ctrlPr>
                          <a:rPr kumimoji="1" lang="mr-IN" altLang="zh-CN" i="1">
                            <a:latin typeface="Cambria Math" charset="0"/>
                          </a:rPr>
                        </m:ctrlPr>
                      </m:dPr>
                      <m:e>
                        <m:sSub>
                          <m:sSubPr>
                            <m:ctrlPr>
                              <a:rPr kumimoji="1" lang="en-US" altLang="zh-CN" i="1">
                                <a:latin typeface="Cambria Math" charset="0"/>
                              </a:rPr>
                            </m:ctrlPr>
                          </m:sSubPr>
                          <m:e>
                            <m:eqArr>
                              <m:eqArrPr>
                                <m:ctrlPr>
                                  <a:rPr kumimoji="1" lang="en-US" altLang="zh-CN" i="1">
                                    <a:latin typeface="Cambria Math" charset="0"/>
                                  </a:rPr>
                                </m:ctrlPr>
                              </m:eqArrPr>
                              <m:e>
                                <m:r>
                                  <a:rPr kumimoji="1" lang="en-US" altLang="zh-CN" i="1">
                                    <a:latin typeface="Cambria Math" charset="0"/>
                                  </a:rPr>
                                  <m:t>1</m:t>
                                </m:r>
                              </m:e>
                              <m:e>
                                <m:r>
                                  <a:rPr kumimoji="1" lang="en-US" altLang="zh-CN" i="1">
                                    <a:latin typeface="Cambria Math" charset="0"/>
                                  </a:rPr>
                                  <m:t>𝑥</m:t>
                                </m:r>
                              </m:e>
                            </m:eqArr>
                          </m:e>
                          <m:sub>
                            <m:r>
                              <a:rPr kumimoji="1" lang="en-US" altLang="zh-CN" i="1">
                                <a:latin typeface="Cambria Math" charset="0"/>
                              </a:rPr>
                              <m:t>1</m:t>
                            </m:r>
                          </m:sub>
                        </m:sSub>
                      </m:e>
                    </m:d>
                    <m:groupChr>
                      <m:groupChrPr>
                        <m:chr m:val="⇒"/>
                        <m:vertJc m:val="bot"/>
                        <m:ctrlPr>
                          <a:rPr kumimoji="1" lang="mr-IN" altLang="zh-CN" i="1">
                            <a:latin typeface="Cambria Math" charset="0"/>
                          </a:rPr>
                        </m:ctrlPr>
                      </m:groupChrPr>
                      <m:e>
                        <m:r>
                          <m:rPr>
                            <m:brk m:alnAt="2"/>
                          </m:rPr>
                          <a:rPr kumimoji="1" lang="mr-IN" altLang="zh-CN" i="1">
                            <a:latin typeface="Cambria Math" charset="0"/>
                            <a:ea typeface="Cambria Math" charset="0"/>
                            <a:cs typeface="Cambria Math" charset="0"/>
                          </a:rPr>
                          <m:t>𝜎</m:t>
                        </m:r>
                      </m:e>
                    </m:groupChr>
                    <m:d>
                      <m:dPr>
                        <m:ctrlPr>
                          <a:rPr kumimoji="1" lang="mr-IN" altLang="zh-CN" i="1">
                            <a:latin typeface="Cambria Math" charset="0"/>
                          </a:rPr>
                        </m:ctrlPr>
                      </m:dPr>
                      <m:e>
                        <m:eqArr>
                          <m:eqArrPr>
                            <m:ctrlPr>
                              <a:rPr kumimoji="1" lang="mr-IN" altLang="zh-CN" i="1">
                                <a:latin typeface="Cambria Math" charset="0"/>
                              </a:rPr>
                            </m:ctrlPr>
                          </m:eqArrPr>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1</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2</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3</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4</m:t>
                                </m:r>
                              </m:sub>
                            </m:sSub>
                          </m:e>
                        </m:eqArr>
                      </m:e>
                    </m:d>
                  </m:oMath>
                </a14:m>
                <a:r>
                  <a:rPr kumimoji="1" lang="zh-CN" altLang="en-US" dirty="0"/>
                  <a:t>         </a:t>
                </a:r>
                <a14:m>
                  <m:oMath xmlns:m="http://schemas.openxmlformats.org/officeDocument/2006/math">
                    <m:d>
                      <m:dPr>
                        <m:ctrlPr>
                          <a:rPr kumimoji="1" lang="mr-IN" altLang="zh-CN" i="1" dirty="0">
                            <a:latin typeface="Cambria Math" charset="0"/>
                          </a:rPr>
                        </m:ctrlPr>
                      </m:dPr>
                      <m:e>
                        <m:m>
                          <m:mPr>
                            <m:mcs>
                              <m:mc>
                                <m:mcPr>
                                  <m:count m:val="3"/>
                                  <m:mcJc m:val="center"/>
                                </m:mcPr>
                              </m:mc>
                            </m:mcs>
                            <m:ctrlPr>
                              <a:rPr kumimoji="1" lang="mr-IN" altLang="zh-CN" i="1" dirty="0">
                                <a:latin typeface="Cambria Math" charset="0"/>
                              </a:rPr>
                            </m:ctrlPr>
                          </m:mPr>
                          <m:mr>
                            <m:e>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10</m:t>
                                  </m:r>
                                </m:sub>
                              </m:sSub>
                            </m:e>
                            <m:e>
                              <m:m>
                                <m:mPr>
                                  <m:mcs>
                                    <m:mc>
                                      <m:mcPr>
                                        <m:count m:val="2"/>
                                        <m:mcJc m:val="center"/>
                                      </m:mcPr>
                                    </m:mc>
                                  </m:mcs>
                                  <m:ctrlPr>
                                    <a:rPr kumimoji="1" lang="mr-IN" altLang="zh-CN" i="1" dirty="0">
                                      <a:latin typeface="Cambria Math" charset="0"/>
                                    </a:rPr>
                                  </m:ctrlPr>
                                </m:mPr>
                                <m:mr>
                                  <m:e>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1</m:t>
                                        </m:r>
                                      </m:sub>
                                    </m:sSub>
                                  </m:e>
                                  <m:e>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2</m:t>
                                        </m:r>
                                      </m:sub>
                                    </m:sSub>
                                  </m:e>
                                </m:mr>
                              </m:m>
                            </m:e>
                            <m:e>
                              <m:m>
                                <m:mPr>
                                  <m:mcs>
                                    <m:mc>
                                      <m:mcPr>
                                        <m:count m:val="2"/>
                                        <m:mcJc m:val="center"/>
                                      </m:mcPr>
                                    </m:mc>
                                  </m:mcs>
                                  <m:ctrlPr>
                                    <a:rPr kumimoji="1" lang="mr-IN" altLang="zh-CN" i="1" dirty="0">
                                      <a:latin typeface="Cambria Math" charset="0"/>
                                    </a:rPr>
                                  </m:ctrlPr>
                                </m:mPr>
                                <m:mr>
                                  <m:e>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3</m:t>
                                        </m:r>
                                      </m:sub>
                                    </m:sSub>
                                  </m:e>
                                  <m:e>
                                    <m:sSub>
                                      <m:sSubPr>
                                        <m:ctrlPr>
                                          <a:rPr kumimoji="1" lang="en-US" altLang="zh-CN" i="1">
                                            <a:latin typeface="Cambria Math" charset="0"/>
                                          </a:rPr>
                                        </m:ctrlPr>
                                      </m:sSubPr>
                                      <m:e>
                                        <m:r>
                                          <a:rPr kumimoji="1" lang="en-US" altLang="zh-CN" i="1">
                                            <a:latin typeface="Cambria Math" charset="0"/>
                                          </a:rPr>
                                          <m:t>𝑤</m:t>
                                        </m:r>
                                        <m:r>
                                          <a:rPr kumimoji="1" lang="en-US" altLang="zh-CN" b="0" i="1" smtClean="0">
                                            <a:latin typeface="Cambria Math" charset="0"/>
                                          </a:rPr>
                                          <m:t>′</m:t>
                                        </m:r>
                                      </m:e>
                                      <m:sub>
                                        <m:r>
                                          <a:rPr kumimoji="1" lang="en-US" altLang="zh-CN" i="1">
                                            <a:latin typeface="Cambria Math" charset="0"/>
                                          </a:rPr>
                                          <m:t>1</m:t>
                                        </m:r>
                                        <m:r>
                                          <a:rPr kumimoji="1" lang="en-US" altLang="zh-CN" b="0" i="1" smtClean="0">
                                            <a:latin typeface="Cambria Math" charset="0"/>
                                          </a:rPr>
                                          <m:t>4</m:t>
                                        </m:r>
                                      </m:sub>
                                    </m:sSub>
                                  </m:e>
                                </m:mr>
                              </m:m>
                            </m:e>
                          </m:mr>
                        </m:m>
                      </m:e>
                    </m:d>
                    <m:d>
                      <m:dPr>
                        <m:ctrlPr>
                          <a:rPr kumimoji="1" lang="mr-IN" altLang="zh-CN" i="1" dirty="0">
                            <a:latin typeface="Cambria Math" charset="0"/>
                          </a:rPr>
                        </m:ctrlPr>
                      </m:dPr>
                      <m:e>
                        <m:eqArr>
                          <m:eqArrPr>
                            <m:ctrlPr>
                              <a:rPr kumimoji="1" lang="mr-IN" altLang="zh-CN" i="1">
                                <a:latin typeface="Cambria Math" charset="0"/>
                              </a:rPr>
                            </m:ctrlPr>
                          </m:eqArrPr>
                          <m:e>
                            <m:sSub>
                              <m:sSubPr>
                                <m:ctrlPr>
                                  <a:rPr kumimoji="1" lang="en-US" altLang="zh-CN" i="1">
                                    <a:latin typeface="Cambria Math" charset="0"/>
                                  </a:rPr>
                                </m:ctrlPr>
                              </m:sSubPr>
                              <m:e>
                                <m:eqArr>
                                  <m:eqArrPr>
                                    <m:ctrlPr>
                                      <a:rPr kumimoji="1" lang="en-US" altLang="zh-CN" i="1">
                                        <a:latin typeface="Cambria Math" charset="0"/>
                                      </a:rPr>
                                    </m:ctrlPr>
                                  </m:eqArrPr>
                                  <m:e>
                                    <m:r>
                                      <a:rPr kumimoji="1" lang="en-US" altLang="zh-CN" i="1">
                                        <a:latin typeface="Cambria Math" charset="0"/>
                                      </a:rPr>
                                      <m:t>1</m:t>
                                    </m:r>
                                  </m:e>
                                  <m:e>
                                    <m:r>
                                      <a:rPr kumimoji="1" lang="en-US" altLang="zh-CN" i="1">
                                        <a:latin typeface="Cambria Math" charset="0"/>
                                      </a:rPr>
                                      <m:t>h</m:t>
                                    </m:r>
                                  </m:e>
                                </m:eqArr>
                              </m:e>
                              <m:sub>
                                <m:r>
                                  <a:rPr kumimoji="1" lang="en-US" altLang="zh-CN" i="1">
                                    <a:latin typeface="Cambria Math" charset="0"/>
                                  </a:rPr>
                                  <m:t>1</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2</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3</m:t>
                                </m:r>
                              </m:sub>
                            </m:sSub>
                          </m:e>
                          <m:e>
                            <m:sSub>
                              <m:sSubPr>
                                <m:ctrlPr>
                                  <a:rPr kumimoji="1" lang="en-US" altLang="zh-CN" i="1">
                                    <a:latin typeface="Cambria Math" charset="0"/>
                                  </a:rPr>
                                </m:ctrlPr>
                              </m:sSubPr>
                              <m:e>
                                <m:r>
                                  <a:rPr kumimoji="1" lang="en-US" altLang="zh-CN" i="1">
                                    <a:latin typeface="Cambria Math" charset="0"/>
                                  </a:rPr>
                                  <m:t>h</m:t>
                                </m:r>
                              </m:e>
                              <m:sub>
                                <m:r>
                                  <a:rPr kumimoji="1" lang="en-US" altLang="zh-CN" i="1">
                                    <a:latin typeface="Cambria Math" charset="0"/>
                                  </a:rPr>
                                  <m:t>4</m:t>
                                </m:r>
                              </m:sub>
                            </m:sSub>
                          </m:e>
                        </m:eqArr>
                      </m:e>
                    </m:d>
                    <m:groupChr>
                      <m:groupChrPr>
                        <m:chr m:val="⇒"/>
                        <m:vertJc m:val="bot"/>
                        <m:ctrlPr>
                          <a:rPr kumimoji="1" lang="mr-IN" altLang="zh-CN" i="1">
                            <a:latin typeface="Cambria Math" charset="0"/>
                          </a:rPr>
                        </m:ctrlPr>
                      </m:groupChrPr>
                      <m:e>
                        <m:r>
                          <m:rPr>
                            <m:brk m:alnAt="2"/>
                          </m:rPr>
                          <a:rPr kumimoji="1" lang="mr-IN" altLang="zh-CN" i="1">
                            <a:latin typeface="Cambria Math" charset="0"/>
                            <a:ea typeface="Cambria Math" charset="0"/>
                            <a:cs typeface="Cambria Math" charset="0"/>
                          </a:rPr>
                          <m:t>𝜎</m:t>
                        </m:r>
                      </m:e>
                    </m:groupChr>
                    <m:d>
                      <m:dPr>
                        <m:ctrlPr>
                          <a:rPr kumimoji="1" lang="mr-IN" altLang="zh-CN" i="1">
                            <a:latin typeface="Cambria Math" charset="0"/>
                          </a:rPr>
                        </m:ctrlPr>
                      </m:dPr>
                      <m:e>
                        <m:r>
                          <a:rPr kumimoji="1" lang="en-US" altLang="zh-CN" b="0" i="1" smtClean="0">
                            <a:latin typeface="Cambria Math" charset="0"/>
                          </a:rPr>
                          <m:t>𝑦</m:t>
                        </m:r>
                      </m:e>
                    </m:d>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051383" y="2233481"/>
                <a:ext cx="4397829" cy="2526910"/>
              </a:xfrm>
              <a:prstGeom prst="rect">
                <a:avLst/>
              </a:prstGeom>
              <a:blipFill rotWithShape="0">
                <a:blip r:embed="rId3"/>
                <a:stretch>
                  <a:fillRect r="-2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051383" y="4816952"/>
                <a:ext cx="3645725" cy="9589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charset="0"/>
                          <a:ea typeface="Cambria Math" charset="0"/>
                          <a:cs typeface="Cambria Math" charset="0"/>
                        </a:rPr>
                        <m:t>𝜎</m:t>
                      </m:r>
                      <m:d>
                        <m:dPr>
                          <m:ctrlPr>
                            <a:rPr kumimoji="1" lang="en-US" altLang="zh-CN" b="0" i="1" smtClean="0">
                              <a:latin typeface="Cambria Math" charset="0"/>
                              <a:ea typeface="Cambria Math" charset="0"/>
                              <a:cs typeface="Cambria Math" charset="0"/>
                            </a:rPr>
                          </m:ctrlPr>
                        </m:dPr>
                        <m:e>
                          <m:r>
                            <a:rPr kumimoji="1" lang="en-US" altLang="zh-CN" b="0" i="1" smtClean="0">
                              <a:latin typeface="Cambria Math" charset="0"/>
                            </a:rPr>
                            <m:t>𝑊𝑋</m:t>
                          </m:r>
                        </m:e>
                      </m:d>
                      <m:r>
                        <a:rPr kumimoji="1" lang="en-US" altLang="zh-CN" b="0" i="1" smtClean="0">
                          <a:latin typeface="Cambria Math" charset="0"/>
                        </a:rPr>
                        <m:t>=</m:t>
                      </m:r>
                      <m:r>
                        <a:rPr kumimoji="1" lang="en-US" altLang="zh-CN" b="0" i="1" smtClean="0">
                          <a:latin typeface="Cambria Math" charset="0"/>
                        </a:rPr>
                        <m:t>𝐻</m:t>
                      </m:r>
                    </m:oMath>
                  </m:oMathPara>
                </a14:m>
                <a:endParaRPr kumimoji="1" lang="en-US" altLang="zh-CN" b="0" dirty="0" smtClean="0"/>
              </a:p>
              <a:p>
                <a:pPr/>
                <a14:m>
                  <m:oMathPara xmlns:m="http://schemas.openxmlformats.org/officeDocument/2006/math">
                    <m:oMathParaPr>
                      <m:jc m:val="left"/>
                    </m:oMathParaPr>
                    <m:oMath xmlns:m="http://schemas.openxmlformats.org/officeDocument/2006/math">
                      <m:r>
                        <a:rPr kumimoji="1" lang="en-US" altLang="zh-CN" b="0" i="1" smtClean="0">
                          <a:latin typeface="Cambria Math" charset="0"/>
                          <a:ea typeface="Cambria Math" charset="0"/>
                          <a:cs typeface="Cambria Math" charset="0"/>
                        </a:rPr>
                        <m:t>𝜎</m:t>
                      </m:r>
                      <m:d>
                        <m:dPr>
                          <m:ctrlPr>
                            <a:rPr kumimoji="1" lang="en-US" altLang="zh-CN" b="0" i="1" smtClean="0">
                              <a:latin typeface="Cambria Math" charset="0"/>
                            </a:rPr>
                          </m:ctrlPr>
                        </m:dPr>
                        <m:e>
                          <m:sSup>
                            <m:sSupPr>
                              <m:ctrlPr>
                                <a:rPr kumimoji="1" lang="en-US" altLang="zh-CN" b="0" i="1" smtClean="0">
                                  <a:latin typeface="Cambria Math" charset="0"/>
                                </a:rPr>
                              </m:ctrlPr>
                            </m:sSupPr>
                            <m:e>
                              <m:r>
                                <a:rPr kumimoji="1" lang="en-US" altLang="zh-CN" b="0" i="1" smtClean="0">
                                  <a:latin typeface="Cambria Math" charset="0"/>
                                </a:rPr>
                                <m:t>𝑊</m:t>
                              </m:r>
                            </m:e>
                            <m:sup>
                              <m:r>
                                <a:rPr kumimoji="1" lang="en-US" altLang="zh-CN" b="0" i="1" smtClean="0">
                                  <a:latin typeface="Cambria Math" charset="0"/>
                                </a:rPr>
                                <m:t>′</m:t>
                              </m:r>
                            </m:sup>
                          </m:sSup>
                          <m:r>
                            <a:rPr kumimoji="1" lang="en-US" altLang="zh-CN" b="0" i="1" smtClean="0">
                              <a:latin typeface="Cambria Math" charset="0"/>
                            </a:rPr>
                            <m:t>{1,</m:t>
                          </m:r>
                          <m:r>
                            <a:rPr kumimoji="1" lang="en-US" altLang="zh-CN" b="0" i="1" smtClean="0">
                              <a:latin typeface="Cambria Math" charset="0"/>
                            </a:rPr>
                            <m:t>𝐻</m:t>
                          </m:r>
                          <m:r>
                            <a:rPr kumimoji="1" lang="en-US" altLang="zh-CN" b="0" i="1" smtClean="0">
                              <a:latin typeface="Cambria Math" charset="0"/>
                            </a:rPr>
                            <m:t>}</m:t>
                          </m:r>
                        </m:e>
                      </m:d>
                      <m:r>
                        <a:rPr kumimoji="1" lang="en-US" altLang="zh-CN" b="0" i="1" smtClean="0">
                          <a:latin typeface="Cambria Math" charset="0"/>
                        </a:rPr>
                        <m:t>=</m:t>
                      </m:r>
                      <m:r>
                        <a:rPr kumimoji="1" lang="en-US" altLang="zh-CN" b="0" i="1" smtClean="0">
                          <a:latin typeface="Cambria Math" charset="0"/>
                        </a:rPr>
                        <m:t>𝑌</m:t>
                      </m:r>
                    </m:oMath>
                  </m:oMathPara>
                </a14:m>
                <a:endParaRPr kumimoji="1" lang="en-US" altLang="zh-CN" dirty="0" smtClean="0"/>
              </a:p>
              <a:p>
                <a:pPr/>
                <a14:m>
                  <m:oMathPara xmlns:m="http://schemas.openxmlformats.org/officeDocument/2006/math">
                    <m:oMathParaPr>
                      <m:jc m:val="left"/>
                    </m:oMathParaPr>
                    <m:oMath xmlns:m="http://schemas.openxmlformats.org/officeDocument/2006/math">
                      <m:r>
                        <a:rPr kumimoji="1" lang="en-US" altLang="zh-CN" i="1">
                          <a:latin typeface="Cambria Math" charset="0"/>
                          <a:ea typeface="Cambria Math" charset="0"/>
                          <a:cs typeface="Cambria Math" charset="0"/>
                        </a:rPr>
                        <m:t>𝜎</m:t>
                      </m:r>
                      <m:d>
                        <m:dPr>
                          <m:ctrlPr>
                            <a:rPr kumimoji="1" lang="en-US" altLang="zh-CN" i="1">
                              <a:latin typeface="Cambria Math" charset="0"/>
                            </a:rPr>
                          </m:ctrlPr>
                        </m:dPr>
                        <m:e>
                          <m:sSup>
                            <m:sSupPr>
                              <m:ctrlPr>
                                <a:rPr kumimoji="1" lang="en-US" altLang="zh-CN" i="1">
                                  <a:latin typeface="Cambria Math" charset="0"/>
                                </a:rPr>
                              </m:ctrlPr>
                            </m:sSupPr>
                            <m:e>
                              <m:r>
                                <a:rPr kumimoji="1" lang="en-US" altLang="zh-CN" i="1">
                                  <a:latin typeface="Cambria Math" charset="0"/>
                                </a:rPr>
                                <m:t>𝑊</m:t>
                              </m:r>
                            </m:e>
                            <m:sup>
                              <m:r>
                                <a:rPr kumimoji="1" lang="en-US" altLang="zh-CN" i="1">
                                  <a:latin typeface="Cambria Math" charset="0"/>
                                </a:rPr>
                                <m:t>′</m:t>
                              </m:r>
                            </m:sup>
                          </m:sSup>
                          <m:r>
                            <a:rPr kumimoji="1" lang="en-US" altLang="zh-CN" b="0" i="1" smtClean="0">
                              <a:latin typeface="Cambria Math" charset="0"/>
                            </a:rPr>
                            <m:t>{1, </m:t>
                          </m:r>
                          <m:r>
                            <a:rPr kumimoji="1" lang="en-US" altLang="zh-CN" i="1">
                              <a:latin typeface="Cambria Math" charset="0"/>
                              <a:ea typeface="Cambria Math" charset="0"/>
                              <a:cs typeface="Cambria Math" charset="0"/>
                            </a:rPr>
                            <m:t>𝜎</m:t>
                          </m:r>
                          <m:d>
                            <m:dPr>
                              <m:ctrlPr>
                                <a:rPr kumimoji="1" lang="en-US" altLang="zh-CN" i="1">
                                  <a:latin typeface="Cambria Math" charset="0"/>
                                  <a:ea typeface="Cambria Math" charset="0"/>
                                  <a:cs typeface="Cambria Math" charset="0"/>
                                </a:rPr>
                              </m:ctrlPr>
                            </m:dPr>
                            <m:e>
                              <m:r>
                                <a:rPr kumimoji="1" lang="en-US" altLang="zh-CN" i="1">
                                  <a:latin typeface="Cambria Math" charset="0"/>
                                </a:rPr>
                                <m:t>𝑊𝑋</m:t>
                              </m:r>
                            </m:e>
                          </m:d>
                          <m:r>
                            <a:rPr kumimoji="1" lang="en-US" altLang="zh-CN" b="0" i="1" smtClean="0">
                              <a:latin typeface="Cambria Math" charset="0"/>
                            </a:rPr>
                            <m:t>}</m:t>
                          </m:r>
                        </m:e>
                      </m:d>
                      <m:r>
                        <a:rPr kumimoji="1" lang="en-US" altLang="zh-CN" i="1">
                          <a:latin typeface="Cambria Math" charset="0"/>
                        </a:rPr>
                        <m:t>=</m:t>
                      </m:r>
                      <m:r>
                        <a:rPr kumimoji="1" lang="en-US" altLang="zh-CN" i="1">
                          <a:latin typeface="Cambria Math" charset="0"/>
                        </a:rPr>
                        <m:t>𝑌</m:t>
                      </m:r>
                    </m:oMath>
                  </m:oMathPara>
                </a14:m>
                <a:endParaRPr kumimoji="1" lang="en-US" altLang="zh-CN" dirty="0"/>
              </a:p>
            </p:txBody>
          </p:sp>
        </mc:Choice>
        <mc:Fallback xmlns="">
          <p:sp>
            <p:nvSpPr>
              <p:cNvPr id="8" name="文本框 7"/>
              <p:cNvSpPr txBox="1">
                <a:spLocks noRot="1" noChangeAspect="1" noMove="1" noResize="1" noEditPoints="1" noAdjustHandles="1" noChangeArrowheads="1" noChangeShapeType="1" noTextEdit="1"/>
              </p:cNvSpPr>
              <p:nvPr/>
            </p:nvSpPr>
            <p:spPr>
              <a:xfrm>
                <a:off x="6051383" y="4816952"/>
                <a:ext cx="3645725" cy="958980"/>
              </a:xfrm>
              <a:prstGeom prst="rect">
                <a:avLst/>
              </a:prstGeom>
              <a:blipFill rotWithShape="0">
                <a:blip r:embed="rId4"/>
                <a:stretch>
                  <a:fillRect b="-1911"/>
                </a:stretch>
              </a:blipFill>
            </p:spPr>
            <p:txBody>
              <a:bodyPr/>
              <a:lstStyle/>
              <a:p>
                <a:r>
                  <a:rPr lang="zh-CN" altLang="en-US">
                    <a:noFill/>
                  </a:rPr>
                  <a:t> </a:t>
                </a:r>
              </a:p>
            </p:txBody>
          </p:sp>
        </mc:Fallback>
      </mc:AlternateContent>
      <p:grpSp>
        <p:nvGrpSpPr>
          <p:cNvPr id="9" name="组 8"/>
          <p:cNvGrpSpPr/>
          <p:nvPr/>
        </p:nvGrpSpPr>
        <p:grpSpPr>
          <a:xfrm>
            <a:off x="1451579" y="2081439"/>
            <a:ext cx="3085160" cy="3909387"/>
            <a:chOff x="6650182" y="1954200"/>
            <a:chExt cx="3085160" cy="3909387"/>
          </a:xfrm>
        </p:grpSpPr>
        <mc:AlternateContent xmlns:mc="http://schemas.openxmlformats.org/markup-compatibility/2006" xmlns:a14="http://schemas.microsoft.com/office/drawing/2010/main">
          <mc:Choice Requires="a14">
            <p:sp>
              <p:nvSpPr>
                <p:cNvPr id="10" name="椭圆 9"/>
                <p:cNvSpPr/>
                <p:nvPr/>
              </p:nvSpPr>
              <p:spPr>
                <a:xfrm>
                  <a:off x="6650182" y="329957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1</m:t>
                            </m:r>
                          </m:sub>
                        </m:sSub>
                      </m:oMath>
                    </m:oMathPara>
                  </a14:m>
                  <a:endParaRPr kumimoji="1" lang="zh-CN" altLang="en-US" dirty="0"/>
                </a:p>
              </p:txBody>
            </p:sp>
          </mc:Choice>
          <mc:Fallback xmlns="">
            <p:sp>
              <p:nvSpPr>
                <p:cNvPr id="10" name="椭圆 9"/>
                <p:cNvSpPr>
                  <a:spLocks noRot="1" noChangeAspect="1" noMove="1" noResize="1" noEditPoints="1" noAdjustHandles="1" noChangeArrowheads="1" noChangeShapeType="1" noTextEdit="1"/>
                </p:cNvSpPr>
                <p:nvPr/>
              </p:nvSpPr>
              <p:spPr>
                <a:xfrm>
                  <a:off x="6650182" y="3299578"/>
                  <a:ext cx="463137" cy="463138"/>
                </a:xfrm>
                <a:prstGeom prst="ellipse">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p:cNvSpPr/>
                <p:nvPr/>
              </p:nvSpPr>
              <p:spPr>
                <a:xfrm>
                  <a:off x="7788234" y="195420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i="1" smtClean="0">
                                <a:latin typeface="Cambria Math" charset="0"/>
                              </a:rPr>
                              <m:t>1</m:t>
                            </m:r>
                          </m:sub>
                        </m:sSub>
                      </m:oMath>
                    </m:oMathPara>
                  </a14:m>
                  <a:endParaRPr kumimoji="1" lang="zh-CN" altLang="en-US" dirty="0"/>
                </a:p>
              </p:txBody>
            </p:sp>
          </mc:Choice>
          <mc:Fallback xmlns="">
            <p:sp>
              <p:nvSpPr>
                <p:cNvPr id="11" name="椭圆 10"/>
                <p:cNvSpPr>
                  <a:spLocks noRot="1" noChangeAspect="1" noMove="1" noResize="1" noEditPoints="1" noAdjustHandles="1" noChangeArrowheads="1" noChangeShapeType="1" noTextEdit="1"/>
                </p:cNvSpPr>
                <p:nvPr/>
              </p:nvSpPr>
              <p:spPr>
                <a:xfrm>
                  <a:off x="7788234" y="1954200"/>
                  <a:ext cx="463137" cy="463138"/>
                </a:xfrm>
                <a:prstGeom prst="ellipse">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p:nvPr/>
              </p:nvSpPr>
              <p:spPr>
                <a:xfrm>
                  <a:off x="7788234" y="283644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2</m:t>
                            </m:r>
                          </m:sub>
                        </m:sSub>
                      </m:oMath>
                    </m:oMathPara>
                  </a14:m>
                  <a:endParaRPr kumimoji="1" lang="zh-CN" altLang="en-US" dirty="0"/>
                </a:p>
              </p:txBody>
            </p:sp>
          </mc:Choice>
          <mc:Fallback xmlns="">
            <p:sp>
              <p:nvSpPr>
                <p:cNvPr id="12" name="椭圆 11"/>
                <p:cNvSpPr>
                  <a:spLocks noRot="1" noChangeAspect="1" noMove="1" noResize="1" noEditPoints="1" noAdjustHandles="1" noChangeArrowheads="1" noChangeShapeType="1" noTextEdit="1"/>
                </p:cNvSpPr>
                <p:nvPr/>
              </p:nvSpPr>
              <p:spPr>
                <a:xfrm>
                  <a:off x="7788234" y="2836440"/>
                  <a:ext cx="463137" cy="463138"/>
                </a:xfrm>
                <a:prstGeom prst="ellipse">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p:cNvSpPr/>
                <p:nvPr/>
              </p:nvSpPr>
              <p:spPr>
                <a:xfrm>
                  <a:off x="7788233" y="371868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3</m:t>
                            </m:r>
                          </m:sub>
                        </m:sSub>
                      </m:oMath>
                    </m:oMathPara>
                  </a14:m>
                  <a:endParaRPr kumimoji="1" lang="zh-CN" altLang="en-US" dirty="0"/>
                </a:p>
              </p:txBody>
            </p:sp>
          </mc:Choice>
          <mc:Fallback xmlns="">
            <p:sp>
              <p:nvSpPr>
                <p:cNvPr id="13" name="椭圆 12"/>
                <p:cNvSpPr>
                  <a:spLocks noRot="1" noChangeAspect="1" noMove="1" noResize="1" noEditPoints="1" noAdjustHandles="1" noChangeArrowheads="1" noChangeShapeType="1" noTextEdit="1"/>
                </p:cNvSpPr>
                <p:nvPr/>
              </p:nvSpPr>
              <p:spPr>
                <a:xfrm>
                  <a:off x="7788233" y="3718680"/>
                  <a:ext cx="463137" cy="463138"/>
                </a:xfrm>
                <a:prstGeom prst="ellipse">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p:cNvSpPr/>
                <p:nvPr/>
              </p:nvSpPr>
              <p:spPr>
                <a:xfrm>
                  <a:off x="7788233" y="4600920"/>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h</m:t>
                            </m:r>
                          </m:e>
                          <m:sub>
                            <m:r>
                              <a:rPr kumimoji="1" lang="en-US" altLang="zh-CN" b="0" i="1" smtClean="0">
                                <a:latin typeface="Cambria Math" charset="0"/>
                              </a:rPr>
                              <m:t>4</m:t>
                            </m:r>
                          </m:sub>
                        </m:sSub>
                      </m:oMath>
                    </m:oMathPara>
                  </a14:m>
                  <a:endParaRPr kumimoji="1" lang="zh-CN" altLang="en-US" dirty="0"/>
                </a:p>
              </p:txBody>
            </p:sp>
          </mc:Choice>
          <mc:Fallback xmlns="">
            <p:sp>
              <p:nvSpPr>
                <p:cNvPr id="14" name="椭圆 13"/>
                <p:cNvSpPr>
                  <a:spLocks noRot="1" noChangeAspect="1" noMove="1" noResize="1" noEditPoints="1" noAdjustHandles="1" noChangeArrowheads="1" noChangeShapeType="1" noTextEdit="1"/>
                </p:cNvSpPr>
                <p:nvPr/>
              </p:nvSpPr>
              <p:spPr>
                <a:xfrm>
                  <a:off x="7788233" y="4600920"/>
                  <a:ext cx="463137" cy="463138"/>
                </a:xfrm>
                <a:prstGeom prst="ellipse">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p:cNvSpPr/>
                <p:nvPr/>
              </p:nvSpPr>
              <p:spPr>
                <a:xfrm>
                  <a:off x="9272205" y="3677325"/>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𝑦</m:t>
                        </m:r>
                      </m:oMath>
                    </m:oMathPara>
                  </a14:m>
                  <a:endParaRPr kumimoji="1" lang="zh-CN" altLang="en-US" dirty="0"/>
                </a:p>
              </p:txBody>
            </p:sp>
          </mc:Choice>
          <mc:Fallback xmlns="">
            <p:sp>
              <p:nvSpPr>
                <p:cNvPr id="15" name="椭圆 14"/>
                <p:cNvSpPr>
                  <a:spLocks noRot="1" noChangeAspect="1" noMove="1" noResize="1" noEditPoints="1" noAdjustHandles="1" noChangeArrowheads="1" noChangeShapeType="1" noTextEdit="1"/>
                </p:cNvSpPr>
                <p:nvPr/>
              </p:nvSpPr>
              <p:spPr>
                <a:xfrm>
                  <a:off x="9272205" y="3677325"/>
                  <a:ext cx="463137" cy="463138"/>
                </a:xfrm>
                <a:prstGeom prst="ellipse">
                  <a:avLst/>
                </a:prstGeom>
                <a:blipFill rotWithShape="0">
                  <a:blip r:embed="rId10"/>
                  <a:stretch>
                    <a:fillRect/>
                  </a:stretch>
                </a:blipFill>
              </p:spPr>
              <p:txBody>
                <a:bodyPr/>
                <a:lstStyle/>
                <a:p>
                  <a:r>
                    <a:rPr lang="zh-CN" altLang="en-US">
                      <a:noFill/>
                    </a:rPr>
                    <a:t> </a:t>
                  </a:r>
                </a:p>
              </p:txBody>
            </p:sp>
          </mc:Fallback>
        </mc:AlternateContent>
        <p:cxnSp>
          <p:nvCxnSpPr>
            <p:cNvPr id="16" name="直线箭头连接符 15"/>
            <p:cNvCxnSpPr>
              <a:stCxn id="14" idx="6"/>
              <a:endCxn id="15" idx="2"/>
            </p:cNvCxnSpPr>
            <p:nvPr/>
          </p:nvCxnSpPr>
          <p:spPr>
            <a:xfrm flipV="1">
              <a:off x="7113319" y="218576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线箭头连接符 16"/>
            <p:cNvCxnSpPr>
              <a:stCxn id="14" idx="6"/>
              <a:endCxn id="16" idx="2"/>
            </p:cNvCxnSpPr>
            <p:nvPr/>
          </p:nvCxnSpPr>
          <p:spPr>
            <a:xfrm flipV="1">
              <a:off x="7113319" y="3068009"/>
              <a:ext cx="674915"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直线箭头连接符 17"/>
            <p:cNvCxnSpPr>
              <a:stCxn id="14" idx="6"/>
              <a:endCxn id="17" idx="2"/>
            </p:cNvCxnSpPr>
            <p:nvPr/>
          </p:nvCxnSpPr>
          <p:spPr>
            <a:xfrm>
              <a:off x="7113319" y="353114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线箭头连接符 18"/>
            <p:cNvCxnSpPr>
              <a:stCxn id="14" idx="6"/>
              <a:endCxn id="18" idx="2"/>
            </p:cNvCxnSpPr>
            <p:nvPr/>
          </p:nvCxnSpPr>
          <p:spPr>
            <a:xfrm>
              <a:off x="7113319" y="3531147"/>
              <a:ext cx="674914" cy="13013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直线箭头连接符 19"/>
            <p:cNvCxnSpPr>
              <a:stCxn id="15" idx="6"/>
              <a:endCxn id="19" idx="2"/>
            </p:cNvCxnSpPr>
            <p:nvPr/>
          </p:nvCxnSpPr>
          <p:spPr>
            <a:xfrm>
              <a:off x="8251371" y="2185769"/>
              <a:ext cx="1020834" cy="172312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直线箭头连接符 20"/>
            <p:cNvCxnSpPr>
              <a:stCxn id="16" idx="6"/>
              <a:endCxn id="19" idx="2"/>
            </p:cNvCxnSpPr>
            <p:nvPr/>
          </p:nvCxnSpPr>
          <p:spPr>
            <a:xfrm>
              <a:off x="8251371" y="3068009"/>
              <a:ext cx="1020834" cy="84088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线箭头连接符 21"/>
            <p:cNvCxnSpPr>
              <a:stCxn id="17" idx="6"/>
              <a:endCxn id="19" idx="2"/>
            </p:cNvCxnSpPr>
            <p:nvPr/>
          </p:nvCxnSpPr>
          <p:spPr>
            <a:xfrm flipV="1">
              <a:off x="8251370" y="3908894"/>
              <a:ext cx="1020835" cy="413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3" name="直线箭头连接符 22"/>
            <p:cNvCxnSpPr>
              <a:stCxn id="18" idx="6"/>
              <a:endCxn id="19" idx="2"/>
            </p:cNvCxnSpPr>
            <p:nvPr/>
          </p:nvCxnSpPr>
          <p:spPr>
            <a:xfrm flipV="1">
              <a:off x="8251370" y="3908894"/>
              <a:ext cx="1020835" cy="92359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24" name="椭圆 23"/>
                <p:cNvSpPr/>
                <p:nvPr/>
              </p:nvSpPr>
              <p:spPr>
                <a:xfrm>
                  <a:off x="6650182" y="4181818"/>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4" name="椭圆 23"/>
                <p:cNvSpPr>
                  <a:spLocks noRot="1" noChangeAspect="1" noMove="1" noResize="1" noEditPoints="1" noAdjustHandles="1" noChangeArrowheads="1" noChangeShapeType="1" noTextEdit="1"/>
                </p:cNvSpPr>
                <p:nvPr/>
              </p:nvSpPr>
              <p:spPr>
                <a:xfrm>
                  <a:off x="6650182" y="4181818"/>
                  <a:ext cx="463137" cy="463138"/>
                </a:xfrm>
                <a:prstGeom prst="ellipse">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p:cNvSpPr/>
                <p:nvPr/>
              </p:nvSpPr>
              <p:spPr>
                <a:xfrm>
                  <a:off x="7788233" y="5400449"/>
                  <a:ext cx="463137" cy="4631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latin typeface="Cambria Math" charset="0"/>
                          </a:rPr>
                          <m:t>1</m:t>
                        </m:r>
                      </m:oMath>
                    </m:oMathPara>
                  </a14:m>
                  <a:endParaRPr kumimoji="1" lang="zh-CN" altLang="en-US" dirty="0"/>
                </a:p>
              </p:txBody>
            </p:sp>
          </mc:Choice>
          <mc:Fallback xmlns="">
            <p:sp>
              <p:nvSpPr>
                <p:cNvPr id="25" name="椭圆 24"/>
                <p:cNvSpPr>
                  <a:spLocks noRot="1" noChangeAspect="1" noMove="1" noResize="1" noEditPoints="1" noAdjustHandles="1" noChangeArrowheads="1" noChangeShapeType="1" noTextEdit="1"/>
                </p:cNvSpPr>
                <p:nvPr/>
              </p:nvSpPr>
              <p:spPr>
                <a:xfrm>
                  <a:off x="7788233" y="5400449"/>
                  <a:ext cx="463137" cy="463138"/>
                </a:xfrm>
                <a:prstGeom prst="ellipse">
                  <a:avLst/>
                </a:prstGeom>
                <a:blipFill rotWithShape="0">
                  <a:blip r:embed="rId12"/>
                  <a:stretch>
                    <a:fillRect/>
                  </a:stretch>
                </a:blipFill>
              </p:spPr>
              <p:txBody>
                <a:bodyPr/>
                <a:lstStyle/>
                <a:p>
                  <a:r>
                    <a:rPr lang="zh-CN" altLang="en-US">
                      <a:noFill/>
                    </a:rPr>
                    <a:t> </a:t>
                  </a:r>
                </a:p>
              </p:txBody>
            </p:sp>
          </mc:Fallback>
        </mc:AlternateContent>
        <p:cxnSp>
          <p:nvCxnSpPr>
            <p:cNvPr id="26" name="直线箭头连接符 25"/>
            <p:cNvCxnSpPr>
              <a:endCxn id="15" idx="2"/>
            </p:cNvCxnSpPr>
            <p:nvPr/>
          </p:nvCxnSpPr>
          <p:spPr>
            <a:xfrm flipV="1">
              <a:off x="7113319" y="2185769"/>
              <a:ext cx="674915" cy="222761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直线箭头连接符 26"/>
            <p:cNvCxnSpPr>
              <a:endCxn id="16" idx="2"/>
            </p:cNvCxnSpPr>
            <p:nvPr/>
          </p:nvCxnSpPr>
          <p:spPr>
            <a:xfrm flipV="1">
              <a:off x="7113319" y="3068009"/>
              <a:ext cx="674915" cy="13453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直线箭头连接符 27"/>
            <p:cNvCxnSpPr>
              <a:endCxn id="17" idx="2"/>
            </p:cNvCxnSpPr>
            <p:nvPr/>
          </p:nvCxnSpPr>
          <p:spPr>
            <a:xfrm flipV="1">
              <a:off x="7113319" y="3950249"/>
              <a:ext cx="674914" cy="4631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9" name="直线箭头连接符 28"/>
            <p:cNvCxnSpPr>
              <a:endCxn id="18" idx="2"/>
            </p:cNvCxnSpPr>
            <p:nvPr/>
          </p:nvCxnSpPr>
          <p:spPr>
            <a:xfrm>
              <a:off x="7113319" y="4413387"/>
              <a:ext cx="674914" cy="41910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0" name="直线箭头连接符 29"/>
            <p:cNvCxnSpPr>
              <a:endCxn id="19" idx="2"/>
            </p:cNvCxnSpPr>
            <p:nvPr/>
          </p:nvCxnSpPr>
          <p:spPr>
            <a:xfrm flipV="1">
              <a:off x="8251370" y="3908894"/>
              <a:ext cx="1020835" cy="17231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
        <p:nvSpPr>
          <p:cNvPr id="31" name="文本框 30"/>
          <p:cNvSpPr txBox="1"/>
          <p:nvPr/>
        </p:nvSpPr>
        <p:spPr>
          <a:xfrm>
            <a:off x="8977745" y="804519"/>
            <a:ext cx="2220685" cy="369332"/>
          </a:xfrm>
          <a:prstGeom prst="rect">
            <a:avLst/>
          </a:prstGeom>
          <a:noFill/>
        </p:spPr>
        <p:txBody>
          <a:bodyPr wrap="square" rtlCol="0">
            <a:spAutoFit/>
          </a:bodyPr>
          <a:lstStyle/>
          <a:p>
            <a:r>
              <a:rPr kumimoji="1" lang="zh-CN" altLang="en-US" dirty="0" smtClean="0"/>
              <a:t>参数数目</a:t>
            </a:r>
            <a:r>
              <a:rPr kumimoji="1" lang="en-US" altLang="zh-CN" dirty="0" smtClean="0"/>
              <a:t>:</a:t>
            </a:r>
            <a:r>
              <a:rPr kumimoji="1" lang="zh-CN" altLang="en-US" dirty="0" smtClean="0"/>
              <a:t>  </a:t>
            </a:r>
            <a:r>
              <a:rPr kumimoji="1" lang="en-US" altLang="zh-CN" dirty="0" smtClean="0"/>
              <a:t>8+5=13</a:t>
            </a:r>
          </a:p>
        </p:txBody>
      </p:sp>
    </p:spTree>
    <p:extLst>
      <p:ext uri="{BB962C8B-B14F-4D97-AF65-F5344CB8AC3E}">
        <p14:creationId xmlns:p14="http://schemas.microsoft.com/office/powerpoint/2010/main" val="45843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pic>
        <p:nvPicPr>
          <p:cNvPr id="7" name="内容占位符 6"/>
          <p:cNvPicPr>
            <a:picLocks noGrp="1" noChangeAspect="1"/>
          </p:cNvPicPr>
          <p:nvPr>
            <p:ph idx="1"/>
          </p:nvPr>
        </p:nvPicPr>
        <p:blipFill>
          <a:blip r:embed="rId3"/>
          <a:stretch>
            <a:fillRect/>
          </a:stretch>
        </p:blipFill>
        <p:spPr>
          <a:xfrm>
            <a:off x="1451579" y="2170504"/>
            <a:ext cx="3950492" cy="3449638"/>
          </a:xfrm>
          <a:prstGeom prst="rect">
            <a:avLst/>
          </a:prstGeom>
        </p:spPr>
      </p:pic>
      <p:pic>
        <p:nvPicPr>
          <p:cNvPr id="9" name="图片 8"/>
          <p:cNvPicPr>
            <a:picLocks noChangeAspect="1"/>
          </p:cNvPicPr>
          <p:nvPr/>
        </p:nvPicPr>
        <p:blipFill>
          <a:blip r:embed="rId4"/>
          <a:stretch>
            <a:fillRect/>
          </a:stretch>
        </p:blipFill>
        <p:spPr>
          <a:xfrm>
            <a:off x="6605539" y="2170504"/>
            <a:ext cx="4154014" cy="3449638"/>
          </a:xfrm>
          <a:prstGeom prst="rect">
            <a:avLst/>
          </a:prstGeom>
        </p:spPr>
      </p:pic>
    </p:spTree>
    <p:extLst>
      <p:ext uri="{BB962C8B-B14F-4D97-AF65-F5344CB8AC3E}">
        <p14:creationId xmlns:p14="http://schemas.microsoft.com/office/powerpoint/2010/main" val="114169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4" name="内容占位符 3"/>
          <p:cNvSpPr>
            <a:spLocks noGrp="1"/>
          </p:cNvSpPr>
          <p:nvPr>
            <p:ph idx="1"/>
          </p:nvPr>
        </p:nvSpPr>
        <p:spPr/>
        <p:txBody>
          <a:bodyPr/>
          <a:lstStyle/>
          <a:p>
            <a:r>
              <a:rPr kumimoji="1" lang="en-US" altLang="zh-CN" dirty="0" smtClean="0"/>
              <a:t>Demo</a:t>
            </a:r>
            <a:r>
              <a:rPr kumimoji="1" lang="zh-CN" altLang="en-US" dirty="0" smtClean="0"/>
              <a:t>动态演示梯度下降</a:t>
            </a:r>
            <a:endParaRPr kumimoji="1" lang="zh-CN" altLang="en-US" dirty="0"/>
          </a:p>
        </p:txBody>
      </p:sp>
      <p:sp>
        <p:nvSpPr>
          <p:cNvPr id="8" name="矩形 7"/>
          <p:cNvSpPr/>
          <p:nvPr/>
        </p:nvSpPr>
        <p:spPr>
          <a:xfrm>
            <a:off x="1772604" y="3595985"/>
            <a:ext cx="8420895" cy="923330"/>
          </a:xfrm>
          <a:prstGeom prst="rect">
            <a:avLst/>
          </a:prstGeom>
          <a:noFill/>
        </p:spPr>
        <p:txBody>
          <a:bodyPr wrap="none" lIns="91440" tIns="45720" rIns="91440" bIns="45720">
            <a:spAutoFit/>
          </a:bodyPr>
          <a:lstStyle/>
          <a:p>
            <a:r>
              <a:rPr lang="zh-CN" altLang="en-US" sz="5400" u="sng" dirty="0">
                <a:ln w="0"/>
                <a:effectLst>
                  <a:outerShdw blurRad="38100" dist="19050" dir="2700000" algn="tl" rotWithShape="0">
                    <a:schemeClr val="dk1">
                      <a:alpha val="40000"/>
                    </a:schemeClr>
                  </a:outerShdw>
                </a:effectLst>
                <a:hlinkClick r:id="rId3"/>
              </a:rPr>
              <a:t>梯度下降</a:t>
            </a:r>
            <a:r>
              <a:rPr lang="en-US" altLang="zh-CN" sz="5400" dirty="0">
                <a:ln w="0"/>
                <a:effectLst>
                  <a:outerShdw blurRad="38100" dist="19050" dir="2700000" algn="tl" rotWithShape="0">
                    <a:schemeClr val="dk1">
                      <a:alpha val="40000"/>
                    </a:schemeClr>
                  </a:outerShdw>
                </a:effectLst>
                <a:hlinkClick r:id="rId3"/>
              </a:rPr>
              <a:t>(Gradient Descent</a:t>
            </a:r>
            <a:r>
              <a:rPr lang="en-US" altLang="zh-CN" sz="5400" dirty="0" smtClean="0">
                <a:ln w="0"/>
                <a:effectLst>
                  <a:outerShdw blurRad="38100" dist="19050" dir="2700000" algn="tl" rotWithShape="0">
                    <a:schemeClr val="dk1">
                      <a:alpha val="40000"/>
                    </a:schemeClr>
                  </a:outerShdw>
                </a:effectLst>
                <a:hlinkClick r:id="rId3"/>
              </a:rPr>
              <a:t>)</a:t>
            </a:r>
            <a:endParaRPr lang="zh-CN" altLang="en-US" sz="5400" dirty="0">
              <a:ln w="0"/>
              <a:effectLst>
                <a:outerShdw blurRad="38100" dist="19050" dir="2700000" algn="tl" rotWithShape="0">
                  <a:schemeClr val="dk1">
                    <a:alpha val="40000"/>
                  </a:schemeClr>
                </a:outerShdw>
              </a:effectLst>
            </a:endParaRPr>
          </a:p>
        </p:txBody>
      </p:sp>
      <p:sp>
        <p:nvSpPr>
          <p:cNvPr id="9" name="矩形 8"/>
          <p:cNvSpPr/>
          <p:nvPr/>
        </p:nvSpPr>
        <p:spPr>
          <a:xfrm>
            <a:off x="1772604" y="4704993"/>
            <a:ext cx="8384603" cy="923330"/>
          </a:xfrm>
          <a:prstGeom prst="rect">
            <a:avLst/>
          </a:prstGeom>
          <a:noFill/>
        </p:spPr>
        <p:txBody>
          <a:bodyPr wrap="none" lIns="91440" tIns="45720" rIns="91440" bIns="45720">
            <a:spAutoFit/>
          </a:bodyPr>
          <a:lstStyle/>
          <a:p>
            <a:r>
              <a:rPr lang="zh-CN" altLang="en-US" sz="5400" u="sng" dirty="0" smtClean="0">
                <a:ln w="0"/>
                <a:effectLst>
                  <a:outerShdw blurRad="38100" dist="19050" dir="2700000" algn="tl" rotWithShape="0">
                    <a:schemeClr val="dk1">
                      <a:alpha val="40000"/>
                    </a:schemeClr>
                  </a:outerShdw>
                </a:effectLst>
                <a:hlinkClick r:id="rId3"/>
              </a:rPr>
              <a:t>线性回归</a:t>
            </a:r>
            <a:r>
              <a:rPr lang="en-US" altLang="zh-CN" sz="5400" dirty="0" smtClean="0">
                <a:ln w="0"/>
                <a:effectLst>
                  <a:outerShdw blurRad="38100" dist="19050" dir="2700000" algn="tl" rotWithShape="0">
                    <a:schemeClr val="dk1">
                      <a:alpha val="40000"/>
                    </a:schemeClr>
                  </a:outerShdw>
                </a:effectLst>
                <a:hlinkClick r:id="rId3"/>
              </a:rPr>
              <a:t>(Linear Regression)</a:t>
            </a:r>
            <a:endParaRPr lang="zh-CN"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543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多项式回归问题</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451579" y="2241756"/>
            <a:ext cx="3549233" cy="3449638"/>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641564" y="2309541"/>
                <a:ext cx="5072735" cy="369332"/>
              </a:xfrm>
              <a:prstGeom prst="rect">
                <a:avLst/>
              </a:prstGeom>
            </p:spPr>
            <p:txBody>
              <a:bodyPr wrap="none">
                <a:spAutoFit/>
              </a:bodyPr>
              <a:lstStyle/>
              <a:p>
                <a:r>
                  <a:rPr kumimoji="1" lang="en-US" altLang="zh-CN" dirty="0" smtClean="0"/>
                  <a:t>1. </a:t>
                </a:r>
                <a:r>
                  <a:rPr kumimoji="1" lang="zh-CN" altLang="en-US" dirty="0" smtClean="0"/>
                  <a:t>写</a:t>
                </a:r>
                <a:r>
                  <a:rPr kumimoji="1" lang="zh-CN" altLang="en-US" dirty="0"/>
                  <a:t>出线性方程：</a:t>
                </a:r>
                <a:r>
                  <a:rPr kumimoji="1" lang="en-US" altLang="zh-CN" dirty="0"/>
                  <a:t> </a:t>
                </a:r>
                <a14:m>
                  <m:oMath xmlns:m="http://schemas.openxmlformats.org/officeDocument/2006/math">
                    <m:r>
                      <a:rPr kumimoji="1" lang="en-US" altLang="zh-CN" i="1">
                        <a:latin typeface="Cambria Math" charset="0"/>
                      </a:rPr>
                      <m:t>𝑦</m:t>
                    </m:r>
                    <m:r>
                      <a:rPr kumimoji="1" lang="en-US" altLang="zh-CN" i="1">
                        <a:latin typeface="Cambria Math" charset="0"/>
                      </a:rPr>
                      <m:t>=</m:t>
                    </m:r>
                    <m:r>
                      <a:rPr kumimoji="1" lang="en-US" altLang="zh-CN" i="1">
                        <a:latin typeface="Cambria Math" charset="0"/>
                      </a:rPr>
                      <m:t>𝑎</m:t>
                    </m:r>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𝑥</m:t>
                        </m:r>
                      </m:e>
                      <m:sup>
                        <m:r>
                          <a:rPr kumimoji="1" lang="en-US" altLang="zh-CN" i="1">
                            <a:latin typeface="Cambria Math" charset="0"/>
                          </a:rPr>
                          <m:t>3</m:t>
                        </m:r>
                      </m:sup>
                    </m:sSup>
                    <m:r>
                      <a:rPr kumimoji="1" lang="en-US" altLang="zh-CN" i="1">
                        <a:latin typeface="Cambria Math" charset="0"/>
                      </a:rPr>
                      <m:t>+</m:t>
                    </m:r>
                    <m:r>
                      <a:rPr kumimoji="1" lang="en-US" altLang="zh-CN" i="1">
                        <a:latin typeface="Cambria Math" charset="0"/>
                      </a:rPr>
                      <m:t>𝑏</m:t>
                    </m:r>
                    <m:r>
                      <a:rPr kumimoji="1" lang="en-US" altLang="zh-CN" i="1">
                        <a:latin typeface="Cambria Math" charset="0"/>
                      </a:rPr>
                      <m:t>∗</m:t>
                    </m:r>
                    <m:sSup>
                      <m:sSupPr>
                        <m:ctrlPr>
                          <a:rPr kumimoji="1" lang="en-US" altLang="zh-CN" i="1">
                            <a:latin typeface="Cambria Math" charset="0"/>
                          </a:rPr>
                        </m:ctrlPr>
                      </m:sSupPr>
                      <m:e>
                        <m:r>
                          <a:rPr kumimoji="1" lang="en-US" altLang="zh-CN" i="1">
                            <a:latin typeface="Cambria Math" charset="0"/>
                          </a:rPr>
                          <m:t>𝑥</m:t>
                        </m:r>
                      </m:e>
                      <m:sup>
                        <m:r>
                          <a:rPr kumimoji="1" lang="en-US" altLang="zh-CN" i="1">
                            <a:latin typeface="Cambria Math" charset="0"/>
                          </a:rPr>
                          <m:t>2</m:t>
                        </m:r>
                      </m:sup>
                    </m:sSup>
                    <m:r>
                      <a:rPr kumimoji="1" lang="en-US" altLang="zh-CN" i="1">
                        <a:latin typeface="Cambria Math" charset="0"/>
                      </a:rPr>
                      <m:t>+</m:t>
                    </m:r>
                    <m:r>
                      <a:rPr kumimoji="1" lang="en-US" altLang="zh-CN" i="1">
                        <a:latin typeface="Cambria Math" charset="0"/>
                      </a:rPr>
                      <m:t>𝑐</m:t>
                    </m:r>
                    <m:r>
                      <a:rPr kumimoji="1" lang="en-US" altLang="zh-CN" i="1">
                        <a:latin typeface="Cambria Math" charset="0"/>
                      </a:rPr>
                      <m:t>∗</m:t>
                    </m:r>
                    <m:r>
                      <a:rPr kumimoji="1" lang="en-US" altLang="zh-CN" i="1">
                        <a:latin typeface="Cambria Math" charset="0"/>
                      </a:rPr>
                      <m:t>𝑥</m:t>
                    </m:r>
                    <m:r>
                      <a:rPr kumimoji="1" lang="en-US" altLang="zh-CN" i="1">
                        <a:latin typeface="Cambria Math" charset="0"/>
                      </a:rPr>
                      <m:t>+</m:t>
                    </m:r>
                    <m:r>
                      <a:rPr kumimoji="1" lang="en-US" altLang="zh-CN" i="1">
                        <a:latin typeface="Cambria Math" charset="0"/>
                      </a:rPr>
                      <m:t>𝑑</m:t>
                    </m:r>
                  </m:oMath>
                </a14:m>
                <a:endParaRPr kumimoji="1" lang="en-US" altLang="zh-CN" dirty="0"/>
              </a:p>
            </p:txBody>
          </p:sp>
        </mc:Choice>
        <mc:Fallback xmlns="">
          <p:sp>
            <p:nvSpPr>
              <p:cNvPr id="3" name="矩形 2"/>
              <p:cNvSpPr>
                <a:spLocks noRot="1" noChangeAspect="1" noMove="1" noResize="1" noEditPoints="1" noAdjustHandles="1" noChangeArrowheads="1" noChangeShapeType="1" noTextEdit="1"/>
              </p:cNvSpPr>
              <p:nvPr/>
            </p:nvSpPr>
            <p:spPr>
              <a:xfrm>
                <a:off x="5641564" y="2309541"/>
                <a:ext cx="5072735" cy="369332"/>
              </a:xfrm>
              <a:prstGeom prst="rect">
                <a:avLst/>
              </a:prstGeom>
              <a:blipFill rotWithShape="0">
                <a:blip r:embed="rId4"/>
                <a:stretch>
                  <a:fillRect l="-960" t="-11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41564" y="2728707"/>
                <a:ext cx="3164905" cy="369332"/>
              </a:xfrm>
              <a:prstGeom prst="rect">
                <a:avLst/>
              </a:prstGeom>
            </p:spPr>
            <p:txBody>
              <a:bodyPr wrap="none">
                <a:spAutoFit/>
              </a:bodyPr>
              <a:lstStyle/>
              <a:p>
                <a:r>
                  <a:rPr lang="en-US" altLang="zh-CN" dirty="0" smtClean="0"/>
                  <a:t>2. </a:t>
                </a:r>
                <a:r>
                  <a:rPr lang="zh-CN" altLang="en-US" dirty="0" smtClean="0"/>
                  <a:t>计算</a:t>
                </a:r>
                <a:r>
                  <a:rPr lang="zh-CN" altLang="en-US" dirty="0"/>
                  <a:t>样本距离</a:t>
                </a:r>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𝑑</m:t>
                        </m:r>
                      </m:e>
                      <m:sub>
                        <m:r>
                          <a:rPr lang="en-US" altLang="zh-CN" i="1">
                            <a:latin typeface="Cambria Math" charset="0"/>
                          </a:rPr>
                          <m:t>𝑖</m:t>
                        </m:r>
                      </m:sub>
                    </m:sSub>
                    <m:r>
                      <a:rPr lang="en-US" altLang="zh-CN" i="1">
                        <a:latin typeface="Cambria Math" charset="0"/>
                      </a:rPr>
                      <m:t>= </m:t>
                    </m:r>
                    <m:sSub>
                      <m:sSubPr>
                        <m:ctrlPr>
                          <a:rPr lang="en-US" altLang="zh-CN" i="1">
                            <a:latin typeface="Cambria Math"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acc>
                      <m:accPr>
                        <m:chr m:val="̂"/>
                        <m:ctrlPr>
                          <a:rPr lang="en-US" altLang="zh-CN" i="1">
                            <a:latin typeface="Cambria Math" charset="0"/>
                          </a:rPr>
                        </m:ctrlPr>
                      </m:accPr>
                      <m:e>
                        <m:sSub>
                          <m:sSubPr>
                            <m:ctrlPr>
                              <a:rPr lang="en-US" altLang="zh-CN" i="1">
                                <a:latin typeface="Cambria Math" charset="0"/>
                              </a:rPr>
                            </m:ctrlPr>
                          </m:sSubPr>
                          <m:e>
                            <m:r>
                              <a:rPr lang="en-US" altLang="zh-CN" i="1">
                                <a:latin typeface="Cambria Math" charset="0"/>
                              </a:rPr>
                              <m:t>𝑦</m:t>
                            </m:r>
                          </m:e>
                          <m:sub>
                            <m:r>
                              <a:rPr lang="en-US" altLang="zh-CN" i="1">
                                <a:latin typeface="Cambria Math" charset="0"/>
                              </a:rPr>
                              <m:t>𝑖</m:t>
                            </m:r>
                          </m:sub>
                        </m:sSub>
                      </m:e>
                    </m:acc>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641564" y="2728707"/>
                <a:ext cx="3164905" cy="369332"/>
              </a:xfrm>
              <a:prstGeom prst="rect">
                <a:avLst/>
              </a:prstGeom>
              <a:blipFill rotWithShape="0">
                <a:blip r:embed="rId5"/>
                <a:stretch>
                  <a:fillRect l="-1538" t="-98333" r="-10769" b="-1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41564" y="3115422"/>
                <a:ext cx="2866106" cy="400687"/>
              </a:xfrm>
              <a:prstGeom prst="rect">
                <a:avLst/>
              </a:prstGeom>
            </p:spPr>
            <p:txBody>
              <a:bodyPr wrap="none">
                <a:spAutoFit/>
              </a:bodyPr>
              <a:lstStyle/>
              <a:p>
                <a:r>
                  <a:rPr lang="en-US" altLang="zh-CN" dirty="0" smtClean="0"/>
                  <a:t>3. </a:t>
                </a:r>
                <a:r>
                  <a:rPr lang="zh-CN" altLang="en-US" dirty="0" smtClean="0"/>
                  <a:t>求</a:t>
                </a:r>
                <a:r>
                  <a:rPr lang="zh-CN" altLang="en-US" dirty="0"/>
                  <a:t>平方和：</a:t>
                </a:r>
                <a:r>
                  <a:rPr lang="en-US" altLang="zh-CN" dirty="0"/>
                  <a:t> </a:t>
                </a:r>
                <a14:m>
                  <m:oMath xmlns:m="http://schemas.openxmlformats.org/officeDocument/2006/math">
                    <m:r>
                      <m:rPr>
                        <m:sty m:val="p"/>
                      </m:rPr>
                      <a:rPr lang="en-US" altLang="zh-CN">
                        <a:latin typeface="Cambria Math" charset="0"/>
                      </a:rPr>
                      <m:t>D</m:t>
                    </m:r>
                    <m:r>
                      <a:rPr lang="en-US" altLang="zh-CN" i="1">
                        <a:latin typeface="Cambria Math" charset="0"/>
                      </a:rPr>
                      <m:t>=</m:t>
                    </m:r>
                    <m:nary>
                      <m:naryPr>
                        <m:chr m:val="∑"/>
                        <m:ctrlPr>
                          <a:rPr lang="is-IS" altLang="zh-CN" i="1">
                            <a:latin typeface="Cambria Math"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𝑛</m:t>
                        </m:r>
                      </m:sup>
                      <m:e>
                        <m:sSup>
                          <m:sSupPr>
                            <m:ctrlPr>
                              <a:rPr lang="is-IS" altLang="zh-CN" i="1">
                                <a:latin typeface="Cambria Math" charset="0"/>
                              </a:rPr>
                            </m:ctrlPr>
                          </m:sSupPr>
                          <m:e>
                            <m:sSub>
                              <m:sSubPr>
                                <m:ctrlPr>
                                  <a:rPr lang="en-US" altLang="zh-CN" i="1">
                                    <a:latin typeface="Cambria Math" charset="0"/>
                                  </a:rPr>
                                </m:ctrlPr>
                              </m:sSubPr>
                              <m:e>
                                <m:r>
                                  <a:rPr lang="en-US" altLang="zh-CN" i="1">
                                    <a:latin typeface="Cambria Math" charset="0"/>
                                  </a:rPr>
                                  <m:t>𝑑</m:t>
                                </m:r>
                              </m:e>
                              <m:sub>
                                <m:r>
                                  <a:rPr lang="en-US" altLang="zh-CN" i="1">
                                    <a:latin typeface="Cambria Math" charset="0"/>
                                  </a:rPr>
                                  <m:t>𝑖</m:t>
                                </m:r>
                              </m:sub>
                            </m:sSub>
                          </m:e>
                          <m:sup>
                            <m:r>
                              <a:rPr lang="en-US" altLang="zh-CN" i="1">
                                <a:latin typeface="Cambria Math" charset="0"/>
                              </a:rPr>
                              <m:t>2</m:t>
                            </m:r>
                          </m:sup>
                        </m:sSup>
                      </m:e>
                    </m:nary>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641564" y="3115422"/>
                <a:ext cx="2866106" cy="400687"/>
              </a:xfrm>
              <a:prstGeom prst="rect">
                <a:avLst/>
              </a:prstGeom>
              <a:blipFill rotWithShape="0">
                <a:blip r:embed="rId6"/>
                <a:stretch>
                  <a:fillRect l="-1699" t="-103030" r="-3397" b="-1696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41564" y="3346733"/>
                <a:ext cx="4439229" cy="1936492"/>
              </a:xfrm>
              <a:prstGeom prst="rect">
                <a:avLst/>
              </a:prstGeom>
            </p:spPr>
            <p:txBody>
              <a:bodyPr wrap="none">
                <a:spAutoFit/>
              </a:bodyPr>
              <a:lstStyle/>
              <a:p>
                <a:r>
                  <a:rPr lang="en-US" altLang="zh-CN" dirty="0" smtClean="0"/>
                  <a:t>4. </a:t>
                </a:r>
                <a:r>
                  <a:rPr lang="zh-CN" altLang="en-US" dirty="0" smtClean="0"/>
                  <a:t>计算</a:t>
                </a:r>
                <a:r>
                  <a:rPr lang="en-US" altLang="zh-CN" dirty="0"/>
                  <a:t>D</a:t>
                </a:r>
                <a:r>
                  <a:rPr lang="zh-CN" altLang="en-US" dirty="0"/>
                  <a:t>对</a:t>
                </a:r>
                <a:r>
                  <a:rPr lang="en-US" altLang="zh-CN" dirty="0"/>
                  <a:t>a</a:t>
                </a:r>
                <a:r>
                  <a:rPr lang="zh-CN" altLang="en-US" dirty="0"/>
                  <a:t>和</a:t>
                </a:r>
                <a:r>
                  <a:rPr lang="en-US" altLang="zh-CN" dirty="0"/>
                  <a:t>b</a:t>
                </a:r>
                <a:r>
                  <a:rPr lang="zh-CN" altLang="en-US" dirty="0"/>
                  <a:t>的偏导并令其为</a:t>
                </a:r>
                <a:r>
                  <a:rPr lang="en-US" altLang="zh-CN" dirty="0"/>
                  <a:t>0</a:t>
                </a:r>
                <a:r>
                  <a:rPr lang="zh-CN" altLang="en-US" dirty="0"/>
                  <a:t>，</a:t>
                </a:r>
                <a14:m>
                  <m:oMath xmlns:m="http://schemas.openxmlformats.org/officeDocument/2006/math">
                    <m:d>
                      <m:dPr>
                        <m:begChr m:val="{"/>
                        <m:endChr m:val=""/>
                        <m:ctrlPr>
                          <a:rPr lang="mr-IN" altLang="zh-CN" i="1">
                            <a:latin typeface="Cambria Math" charset="0"/>
                          </a:rPr>
                        </m:ctrlPr>
                      </m:dPr>
                      <m:e>
                        <m:eqArr>
                          <m:eqArrPr>
                            <m:ctrlPr>
                              <a:rPr lang="mr-IN" altLang="zh-CN" i="1">
                                <a:latin typeface="Cambria Math" charset="0"/>
                              </a:rPr>
                            </m:ctrlPr>
                          </m:eqArrPr>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𝑎</m:t>
                                </m:r>
                              </m:den>
                            </m:f>
                            <m:r>
                              <a:rPr lang="en-US" altLang="zh-CN" i="1">
                                <a:latin typeface="Cambria Math" charset="0"/>
                              </a:rPr>
                              <m:t>=0</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𝑏</m:t>
                                </m:r>
                              </m:den>
                            </m:f>
                            <m:r>
                              <a:rPr lang="en-US" altLang="zh-CN" i="1">
                                <a:latin typeface="Cambria Math" charset="0"/>
                              </a:rPr>
                              <m:t>=0</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𝑐</m:t>
                                </m:r>
                              </m:den>
                            </m:f>
                            <m:r>
                              <a:rPr lang="en-US" altLang="zh-CN" i="1">
                                <a:latin typeface="Cambria Math" charset="0"/>
                              </a:rPr>
                              <m:t>=0</m:t>
                            </m:r>
                          </m:e>
                          <m:e>
                            <m:f>
                              <m:fPr>
                                <m:ctrlPr>
                                  <a:rPr lang="mr-IN" altLang="zh-CN" i="1">
                                    <a:latin typeface="Cambria Math" charset="0"/>
                                  </a:rPr>
                                </m:ctrlPr>
                              </m:fPr>
                              <m:num>
                                <m:r>
                                  <a:rPr lang="mr-IN" altLang="zh-CN" i="1">
                                    <a:latin typeface="Cambria Math" charset="0"/>
                                  </a:rPr>
                                  <m:t>𝜕</m:t>
                                </m:r>
                                <m:r>
                                  <a:rPr lang="en-US" altLang="zh-CN" i="1">
                                    <a:latin typeface="Cambria Math" charset="0"/>
                                  </a:rPr>
                                  <m:t>𝐷</m:t>
                                </m:r>
                              </m:num>
                              <m:den>
                                <m:r>
                                  <a:rPr lang="mr-IN" altLang="zh-CN" i="1">
                                    <a:latin typeface="Cambria Math" charset="0"/>
                                  </a:rPr>
                                  <m:t>𝜕</m:t>
                                </m:r>
                                <m:r>
                                  <a:rPr lang="en-US" altLang="zh-CN" i="1">
                                    <a:latin typeface="Cambria Math" charset="0"/>
                                  </a:rPr>
                                  <m:t>𝑑</m:t>
                                </m:r>
                              </m:den>
                            </m:f>
                            <m:r>
                              <a:rPr lang="en-US" altLang="zh-CN" i="1">
                                <a:latin typeface="Cambria Math" charset="0"/>
                              </a:rPr>
                              <m:t>=0</m:t>
                            </m:r>
                          </m:e>
                        </m:eqArr>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641564" y="3346733"/>
                <a:ext cx="4439229" cy="1936492"/>
              </a:xfrm>
              <a:prstGeom prst="rect">
                <a:avLst/>
              </a:prstGeom>
              <a:blipFill rotWithShape="0">
                <a:blip r:embed="rId7"/>
                <a:stretch>
                  <a:fillRect l="-1097"/>
                </a:stretch>
              </a:blipFill>
            </p:spPr>
            <p:txBody>
              <a:bodyPr/>
              <a:lstStyle/>
              <a:p>
                <a:r>
                  <a:rPr lang="zh-CN" altLang="en-US">
                    <a:noFill/>
                  </a:rPr>
                  <a:t> </a:t>
                </a:r>
              </a:p>
            </p:txBody>
          </p:sp>
        </mc:Fallback>
      </mc:AlternateContent>
      <p:sp>
        <p:nvSpPr>
          <p:cNvPr id="9" name="矩形 8"/>
          <p:cNvSpPr/>
          <p:nvPr/>
        </p:nvSpPr>
        <p:spPr>
          <a:xfrm>
            <a:off x="5641564" y="5283225"/>
            <a:ext cx="3393237" cy="369332"/>
          </a:xfrm>
          <a:prstGeom prst="rect">
            <a:avLst/>
          </a:prstGeom>
        </p:spPr>
        <p:txBody>
          <a:bodyPr wrap="none">
            <a:spAutoFit/>
          </a:bodyPr>
          <a:lstStyle/>
          <a:p>
            <a:r>
              <a:rPr lang="en-US" altLang="zh-CN" dirty="0" smtClean="0"/>
              <a:t>5. </a:t>
            </a:r>
            <a:r>
              <a:rPr lang="zh-CN" altLang="en-US" dirty="0" smtClean="0"/>
              <a:t>方程</a:t>
            </a:r>
            <a:r>
              <a:rPr lang="zh-CN" altLang="en-US" dirty="0"/>
              <a:t>的解即为最终拟合的曲线</a:t>
            </a:r>
            <a:endParaRPr lang="en-US" altLang="zh-CN" dirty="0"/>
          </a:p>
        </p:txBody>
      </p:sp>
      <p:sp>
        <p:nvSpPr>
          <p:cNvPr id="10" name="矩形 9"/>
          <p:cNvSpPr/>
          <p:nvPr/>
        </p:nvSpPr>
        <p:spPr>
          <a:xfrm>
            <a:off x="5641564" y="5691394"/>
            <a:ext cx="3624069" cy="369332"/>
          </a:xfrm>
          <a:prstGeom prst="rect">
            <a:avLst/>
          </a:prstGeom>
        </p:spPr>
        <p:txBody>
          <a:bodyPr wrap="none">
            <a:spAutoFit/>
          </a:bodyPr>
          <a:lstStyle/>
          <a:p>
            <a:r>
              <a:rPr lang="en-US" altLang="zh-CN" dirty="0"/>
              <a:t>6</a:t>
            </a:r>
            <a:r>
              <a:rPr lang="en-US" altLang="zh-CN" dirty="0" smtClean="0"/>
              <a:t>. </a:t>
            </a:r>
            <a:r>
              <a:rPr lang="zh-CN" altLang="en-US" dirty="0" smtClean="0"/>
              <a:t>也</a:t>
            </a:r>
            <a:r>
              <a:rPr lang="zh-CN" altLang="en-US" dirty="0"/>
              <a:t>可以采用梯度下降的方式进行</a:t>
            </a:r>
            <a:endParaRPr lang="en-US" altLang="zh-CN" dirty="0"/>
          </a:p>
        </p:txBody>
      </p:sp>
    </p:spTree>
    <p:extLst>
      <p:ext uri="{BB962C8B-B14F-4D97-AF65-F5344CB8AC3E}">
        <p14:creationId xmlns:p14="http://schemas.microsoft.com/office/powerpoint/2010/main" val="65062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1+#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多项式回归问题</a:t>
            </a:r>
          </a:p>
        </p:txBody>
      </p:sp>
      <p:pic>
        <p:nvPicPr>
          <p:cNvPr id="4" name="内容占位符 3"/>
          <p:cNvPicPr>
            <a:picLocks noGrp="1" noChangeAspect="1"/>
          </p:cNvPicPr>
          <p:nvPr>
            <p:ph idx="1"/>
          </p:nvPr>
        </p:nvPicPr>
        <p:blipFill>
          <a:blip r:embed="rId3"/>
          <a:stretch>
            <a:fillRect/>
          </a:stretch>
        </p:blipFill>
        <p:spPr>
          <a:xfrm>
            <a:off x="1451579" y="2134878"/>
            <a:ext cx="3821065" cy="3449638"/>
          </a:xfrm>
          <a:prstGeom prst="rect">
            <a:avLst/>
          </a:prstGeom>
        </p:spPr>
      </p:pic>
      <p:sp>
        <p:nvSpPr>
          <p:cNvPr id="5" name="文本框 4"/>
          <p:cNvSpPr txBox="1"/>
          <p:nvPr/>
        </p:nvSpPr>
        <p:spPr>
          <a:xfrm>
            <a:off x="6096000" y="2720774"/>
            <a:ext cx="4855935" cy="646331"/>
          </a:xfrm>
          <a:prstGeom prst="rect">
            <a:avLst/>
          </a:prstGeom>
          <a:noFill/>
        </p:spPr>
        <p:txBody>
          <a:bodyPr wrap="square" rtlCol="0">
            <a:spAutoFit/>
          </a:bodyPr>
          <a:lstStyle/>
          <a:p>
            <a:r>
              <a:rPr kumimoji="1" lang="zh-CN" altLang="en-US" dirty="0" smtClean="0"/>
              <a:t>问题：</a:t>
            </a:r>
            <a:endParaRPr kumimoji="1" lang="en-US" altLang="zh-CN" dirty="0" smtClean="0"/>
          </a:p>
          <a:p>
            <a:endParaRPr kumimoji="1" lang="en-US" altLang="zh-CN" dirty="0"/>
          </a:p>
        </p:txBody>
      </p:sp>
      <p:sp>
        <p:nvSpPr>
          <p:cNvPr id="3" name="矩形 2"/>
          <p:cNvSpPr/>
          <p:nvPr/>
        </p:nvSpPr>
        <p:spPr>
          <a:xfrm>
            <a:off x="6096000" y="3182439"/>
            <a:ext cx="3393237" cy="369332"/>
          </a:xfrm>
          <a:prstGeom prst="rect">
            <a:avLst/>
          </a:prstGeom>
        </p:spPr>
        <p:txBody>
          <a:bodyPr wrap="none">
            <a:spAutoFit/>
          </a:bodyPr>
          <a:lstStyle/>
          <a:p>
            <a:r>
              <a:rPr kumimoji="1" lang="en-US" altLang="zh-CN" dirty="0" smtClean="0"/>
              <a:t>1.</a:t>
            </a:r>
            <a:r>
              <a:rPr kumimoji="1" lang="zh-CN" altLang="en-US" dirty="0" smtClean="0"/>
              <a:t> 需要</a:t>
            </a:r>
            <a:r>
              <a:rPr kumimoji="1" lang="zh-CN" altLang="en-US" dirty="0"/>
              <a:t>先根据图形给出拟合方程</a:t>
            </a:r>
            <a:endParaRPr kumimoji="1" lang="en-US" altLang="zh-CN" dirty="0"/>
          </a:p>
        </p:txBody>
      </p:sp>
      <mc:AlternateContent xmlns:mc="http://schemas.openxmlformats.org/markup-compatibility/2006" xmlns:a14="http://schemas.microsoft.com/office/drawing/2010/main">
        <mc:Choice Requires="a14">
          <p:sp>
            <p:nvSpPr>
              <p:cNvPr id="6" name="矩形 5"/>
              <p:cNvSpPr/>
              <p:nvPr/>
            </p:nvSpPr>
            <p:spPr>
              <a:xfrm>
                <a:off x="6096000" y="3717583"/>
                <a:ext cx="4579620" cy="646331"/>
              </a:xfrm>
              <a:prstGeom prst="rect">
                <a:avLst/>
              </a:prstGeom>
            </p:spPr>
            <p:txBody>
              <a:bodyPr wrap="square">
                <a:spAutoFit/>
              </a:bodyPr>
              <a:lstStyle/>
              <a:p>
                <a:r>
                  <a:rPr kumimoji="1" lang="en-US" altLang="zh-CN" dirty="0" smtClean="0"/>
                  <a:t>2.</a:t>
                </a:r>
                <a:r>
                  <a:rPr kumimoji="1" lang="zh-CN" altLang="en-US" dirty="0" smtClean="0"/>
                  <a:t> 多</a:t>
                </a:r>
                <a:r>
                  <a:rPr kumimoji="1" lang="zh-CN" altLang="en-US" dirty="0"/>
                  <a:t>元的情况下更加</a:t>
                </a:r>
                <a:r>
                  <a:rPr kumimoji="1" lang="zh-CN" altLang="en-US" dirty="0" smtClean="0"/>
                  <a:t>复杂，比如二元的情况：</a:t>
                </a:r>
                <a:endParaRPr kumimoji="1" lang="en-US" altLang="zh-CN" i="1" dirty="0" smtClean="0">
                  <a:latin typeface="Cambria Math" charset="0"/>
                </a:endParaRPr>
              </a:p>
              <a:p>
                <a:pPr/>
                <a14:m>
                  <m:oMathPara xmlns:m="http://schemas.openxmlformats.org/officeDocument/2006/math">
                    <m:oMathParaPr>
                      <m:jc m:val="centerGroup"/>
                    </m:oMathParaPr>
                    <m:oMath xmlns:m="http://schemas.openxmlformats.org/officeDocument/2006/math">
                      <m:r>
                        <a:rPr kumimoji="1" lang="en-US" altLang="zh-CN" i="1">
                          <a:latin typeface="Cambria Math" charset="0"/>
                        </a:rPr>
                        <m:t>𝑦</m:t>
                      </m:r>
                      <m:r>
                        <a:rPr kumimoji="1" lang="en-US" altLang="zh-CN" i="1">
                          <a:latin typeface="Cambria Math" charset="0"/>
                        </a:rPr>
                        <m:t>=</m:t>
                      </m:r>
                      <m:r>
                        <a:rPr kumimoji="1" lang="en-US" altLang="zh-CN" i="1">
                          <a:latin typeface="Cambria Math" charset="0"/>
                        </a:rPr>
                        <m:t>𝑎</m:t>
                      </m:r>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2</m:t>
                          </m:r>
                        </m:sub>
                      </m:sSub>
                      <m:r>
                        <a:rPr kumimoji="1" lang="en-US" altLang="zh-CN" i="1">
                          <a:latin typeface="Cambria Math" charset="0"/>
                        </a:rPr>
                        <m:t>+</m:t>
                      </m:r>
                      <m:r>
                        <a:rPr kumimoji="1" lang="en-US" altLang="zh-CN" i="1">
                          <a:latin typeface="Cambria Math" charset="0"/>
                        </a:rPr>
                        <m:t>𝑏</m:t>
                      </m:r>
                      <m:sSup>
                        <m:sSupPr>
                          <m:ctrlPr>
                            <a:rPr kumimoji="1" lang="en-US" altLang="zh-CN" i="1">
                              <a:latin typeface="Cambria Math" charset="0"/>
                            </a:rPr>
                          </m:ctrlPr>
                        </m:sSupPr>
                        <m:e>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1</m:t>
                              </m:r>
                            </m:sub>
                          </m:sSub>
                        </m:e>
                        <m:sup>
                          <m:r>
                            <a:rPr kumimoji="1" lang="en-US" altLang="zh-CN" i="1">
                              <a:latin typeface="Cambria Math" charset="0"/>
                            </a:rPr>
                            <m:t>2</m:t>
                          </m:r>
                        </m:sup>
                      </m:sSup>
                      <m:r>
                        <a:rPr kumimoji="1" lang="en-US" altLang="zh-CN" i="1">
                          <a:latin typeface="Cambria Math" charset="0"/>
                        </a:rPr>
                        <m:t>+</m:t>
                      </m:r>
                      <m:r>
                        <a:rPr kumimoji="1" lang="en-US" altLang="zh-CN" i="1">
                          <a:latin typeface="Cambria Math" charset="0"/>
                        </a:rPr>
                        <m:t>𝑐</m:t>
                      </m:r>
                      <m:sSup>
                        <m:sSupPr>
                          <m:ctrlPr>
                            <a:rPr kumimoji="1" lang="en-US" altLang="zh-CN" i="1">
                              <a:latin typeface="Cambria Math" charset="0"/>
                            </a:rPr>
                          </m:ctrlPr>
                        </m:sSupPr>
                        <m:e>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2</m:t>
                              </m:r>
                            </m:sub>
                          </m:sSub>
                        </m:e>
                        <m:sup>
                          <m:r>
                            <a:rPr kumimoji="1" lang="en-US" altLang="zh-CN" i="1">
                              <a:latin typeface="Cambria Math" charset="0"/>
                            </a:rPr>
                            <m:t>2</m:t>
                          </m:r>
                        </m:sup>
                      </m:sSup>
                      <m:r>
                        <a:rPr kumimoji="1" lang="en-US" altLang="zh-CN" i="1">
                          <a:latin typeface="Cambria Math" charset="0"/>
                        </a:rPr>
                        <m:t>+</m:t>
                      </m:r>
                      <m:r>
                        <a:rPr kumimoji="1" lang="en-US" altLang="zh-CN" i="1">
                          <a:latin typeface="Cambria Math" charset="0"/>
                        </a:rPr>
                        <m:t>𝑑</m:t>
                      </m:r>
                      <m:r>
                        <a:rPr kumimoji="1" lang="en-US" altLang="zh-CN" i="1">
                          <a:latin typeface="Cambria Math" charset="0"/>
                        </a:rPr>
                        <m:t>+</m:t>
                      </m:r>
                      <m:r>
                        <a:rPr kumimoji="1" lang="en-US" altLang="zh-CN" i="1">
                          <a:latin typeface="Cambria Math" charset="0"/>
                        </a:rPr>
                        <m:t>𝑓</m:t>
                      </m:r>
                      <m:r>
                        <a:rPr kumimoji="1" lang="en-US" altLang="zh-CN" i="1">
                          <a:latin typeface="Cambria Math" charset="0"/>
                        </a:rPr>
                        <m:t>∗</m:t>
                      </m:r>
                      <m:sSup>
                        <m:sSupPr>
                          <m:ctrlPr>
                            <a:rPr kumimoji="1" lang="en-US" altLang="zh-CN" i="1">
                              <a:latin typeface="Cambria Math" charset="0"/>
                            </a:rPr>
                          </m:ctrlPr>
                        </m:sSupPr>
                        <m:e>
                          <m:sSub>
                            <m:sSubPr>
                              <m:ctrlPr>
                                <a:rPr kumimoji="1" lang="en-US" altLang="zh-CN" i="1">
                                  <a:latin typeface="Cambria Math" charset="0"/>
                                </a:rPr>
                              </m:ctrlPr>
                            </m:sSubPr>
                            <m:e>
                              <m:r>
                                <a:rPr kumimoji="1" lang="en-US" altLang="zh-CN" i="1">
                                  <a:latin typeface="Cambria Math" charset="0"/>
                                </a:rPr>
                                <m:t>𝑥</m:t>
                              </m:r>
                            </m:e>
                            <m:sub>
                              <m:r>
                                <a:rPr kumimoji="1" lang="en-US" altLang="zh-CN" i="1">
                                  <a:latin typeface="Cambria Math" charset="0"/>
                                </a:rPr>
                                <m:t>2</m:t>
                              </m:r>
                            </m:sub>
                          </m:sSub>
                        </m:e>
                        <m:sup>
                          <m:r>
                            <a:rPr kumimoji="1" lang="en-US" altLang="zh-CN" i="1">
                              <a:latin typeface="Cambria Math" charset="0"/>
                            </a:rPr>
                            <m:t>𝑞</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096000" y="3717583"/>
                <a:ext cx="4579620" cy="646331"/>
              </a:xfrm>
              <a:prstGeom prst="rect">
                <a:avLst/>
              </a:prstGeom>
              <a:blipFill rotWithShape="0">
                <a:blip r:embed="rId4"/>
                <a:stretch>
                  <a:fillRect l="-1065" t="-6604" r="-4394" b="-7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80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回顾</a:t>
            </a:r>
            <a:endParaRPr kumimoji="1" lang="zh-CN" altLang="en-US" dirty="0"/>
          </a:p>
        </p:txBody>
      </p:sp>
      <p:sp>
        <p:nvSpPr>
          <p:cNvPr id="3" name="内容占位符 2"/>
          <p:cNvSpPr>
            <a:spLocks noGrp="1"/>
          </p:cNvSpPr>
          <p:nvPr>
            <p:ph idx="1"/>
          </p:nvPr>
        </p:nvSpPr>
        <p:spPr/>
        <p:txBody>
          <a:bodyPr/>
          <a:lstStyle/>
          <a:p>
            <a:r>
              <a:rPr kumimoji="1" lang="zh-CN" altLang="en-US" dirty="0" smtClean="0"/>
              <a:t>线性回归问题的传统解决方法：求偏导为</a:t>
            </a:r>
            <a:r>
              <a:rPr kumimoji="1" lang="en-US" altLang="zh-CN" dirty="0" smtClean="0"/>
              <a:t>0</a:t>
            </a:r>
            <a:r>
              <a:rPr kumimoji="1" lang="zh-CN" altLang="en-US" dirty="0" smtClean="0"/>
              <a:t>的解</a:t>
            </a:r>
            <a:endParaRPr kumimoji="1" lang="en-US" altLang="zh-CN" dirty="0" smtClean="0"/>
          </a:p>
          <a:p>
            <a:r>
              <a:rPr kumimoji="1" lang="zh-CN" altLang="en-US" dirty="0" smtClean="0"/>
              <a:t>梯度下降方法</a:t>
            </a:r>
            <a:endParaRPr kumimoji="1" lang="en-US" altLang="zh-CN" dirty="0" smtClean="0"/>
          </a:p>
          <a:p>
            <a:r>
              <a:rPr kumimoji="1" lang="zh-CN" altLang="en-US" dirty="0" smtClean="0"/>
              <a:t>多项式回归问题</a:t>
            </a:r>
            <a:endParaRPr kumimoji="1" lang="en-US" altLang="zh-CN" dirty="0" smtClean="0"/>
          </a:p>
          <a:p>
            <a:r>
              <a:rPr kumimoji="1" lang="zh-CN" altLang="en-US" dirty="0" smtClean="0"/>
              <a:t>传统方法存在的问题</a:t>
            </a:r>
            <a:endParaRPr kumimoji="1" lang="en-US" altLang="zh-CN" dirty="0" smtClean="0"/>
          </a:p>
        </p:txBody>
      </p:sp>
    </p:spTree>
    <p:extLst>
      <p:ext uri="{BB962C8B-B14F-4D97-AF65-F5344CB8AC3E}">
        <p14:creationId xmlns:p14="http://schemas.microsoft.com/office/powerpoint/2010/main" val="173046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库">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画廊</Template>
  <TotalTime>31391</TotalTime>
  <Words>5103</Words>
  <Application>Microsoft Macintosh PowerPoint</Application>
  <PresentationFormat>宽屏</PresentationFormat>
  <Paragraphs>451</Paragraphs>
  <Slides>43</Slides>
  <Notes>39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Cambria Math</vt:lpstr>
      <vt:lpstr>DengXian</vt:lpstr>
      <vt:lpstr>Gill Sans MT</vt:lpstr>
      <vt:lpstr>Mangal</vt:lpstr>
      <vt:lpstr>等线</vt:lpstr>
      <vt:lpstr>等线 Light</vt:lpstr>
      <vt:lpstr>Arial</vt:lpstr>
      <vt:lpstr>库</vt:lpstr>
      <vt:lpstr>前端 神经网络基础</vt:lpstr>
      <vt:lpstr>神经网络界的hello，world</vt:lpstr>
      <vt:lpstr>线性回归问题</vt:lpstr>
      <vt:lpstr>梯度下降</vt:lpstr>
      <vt:lpstr>梯度下降</vt:lpstr>
      <vt:lpstr>梯度下降</vt:lpstr>
      <vt:lpstr>多项式回归问题</vt:lpstr>
      <vt:lpstr>多项式回归问题</vt:lpstr>
      <vt:lpstr>回顾</vt:lpstr>
      <vt:lpstr>神经网络</vt:lpstr>
      <vt:lpstr>神经网络 </vt:lpstr>
      <vt:lpstr>神经网络 </vt:lpstr>
      <vt:lpstr>神经网络</vt:lpstr>
      <vt:lpstr>神经网络</vt:lpstr>
      <vt:lpstr>神经网络 </vt:lpstr>
      <vt:lpstr>神经网络 </vt:lpstr>
      <vt:lpstr>神经网络</vt:lpstr>
      <vt:lpstr>神经网络---训练过程介绍</vt:lpstr>
      <vt:lpstr>神经网络—前向传播</vt:lpstr>
      <vt:lpstr>神经网络---后向传播</vt:lpstr>
      <vt:lpstr>神经网络---训练过程介绍</vt:lpstr>
      <vt:lpstr>神经网络</vt:lpstr>
      <vt:lpstr>喝点水</vt:lpstr>
      <vt:lpstr>神经网络</vt:lpstr>
      <vt:lpstr>回顾</vt:lpstr>
      <vt:lpstr>MNIST手写字体识别</vt:lpstr>
      <vt:lpstr>神经网络的hello，world</vt:lpstr>
      <vt:lpstr>MNIST手写数字识别</vt:lpstr>
      <vt:lpstr>神经网络构建</vt:lpstr>
      <vt:lpstr>激活函数</vt:lpstr>
      <vt:lpstr>激活函数</vt:lpstr>
      <vt:lpstr>激活函数</vt:lpstr>
      <vt:lpstr>神经网络</vt:lpstr>
      <vt:lpstr>神经网络</vt:lpstr>
      <vt:lpstr>回顾</vt:lpstr>
      <vt:lpstr>Imagenet演示</vt:lpstr>
      <vt:lpstr>扩展</vt:lpstr>
      <vt:lpstr>推荐</vt:lpstr>
      <vt:lpstr>感谢</vt:lpstr>
      <vt:lpstr>传统识别方法</vt:lpstr>
      <vt:lpstr>卷积神经网络</vt:lpstr>
      <vt:lpstr>希望带给大家的收获</vt:lpstr>
      <vt:lpstr>神经网络---前向传播</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266</cp:revision>
  <dcterms:created xsi:type="dcterms:W3CDTF">2018-09-30T07:57:10Z</dcterms:created>
  <dcterms:modified xsi:type="dcterms:W3CDTF">2018-11-01T08:39:59Z</dcterms:modified>
</cp:coreProperties>
</file>